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6" r:id="rId2"/>
    <p:sldId id="266" r:id="rId3"/>
    <p:sldId id="261" r:id="rId4"/>
    <p:sldId id="314" r:id="rId5"/>
    <p:sldId id="315" r:id="rId6"/>
    <p:sldId id="259" r:id="rId7"/>
    <p:sldId id="257" r:id="rId8"/>
    <p:sldId id="270" r:id="rId9"/>
    <p:sldId id="312" r:id="rId10"/>
    <p:sldId id="313" r:id="rId11"/>
    <p:sldId id="267" r:id="rId12"/>
    <p:sldId id="321" r:id="rId13"/>
    <p:sldId id="316" r:id="rId14"/>
    <p:sldId id="319" r:id="rId15"/>
    <p:sldId id="320" r:id="rId16"/>
    <p:sldId id="317" r:id="rId17"/>
    <p:sldId id="318" r:id="rId18"/>
    <p:sldId id="262" r:id="rId19"/>
    <p:sldId id="263" r:id="rId20"/>
    <p:sldId id="264" r:id="rId21"/>
    <p:sldId id="271" r:id="rId22"/>
    <p:sldId id="260" r:id="rId23"/>
    <p:sldId id="265" r:id="rId24"/>
    <p:sldId id="268" r:id="rId25"/>
    <p:sldId id="272" r:id="rId26"/>
    <p:sldId id="284" r:id="rId27"/>
    <p:sldId id="276" r:id="rId28"/>
    <p:sldId id="277" r:id="rId29"/>
    <p:sldId id="282" r:id="rId30"/>
    <p:sldId id="283" r:id="rId31"/>
    <p:sldId id="278" r:id="rId32"/>
    <p:sldId id="279" r:id="rId33"/>
    <p:sldId id="281" r:id="rId34"/>
    <p:sldId id="304" r:id="rId35"/>
    <p:sldId id="307" r:id="rId36"/>
    <p:sldId id="305" r:id="rId37"/>
    <p:sldId id="306" r:id="rId38"/>
    <p:sldId id="280" r:id="rId39"/>
    <p:sldId id="289" r:id="rId40"/>
    <p:sldId id="291" r:id="rId41"/>
    <p:sldId id="285" r:id="rId42"/>
    <p:sldId id="286" r:id="rId43"/>
    <p:sldId id="287" r:id="rId44"/>
    <p:sldId id="302" r:id="rId45"/>
    <p:sldId id="303" r:id="rId46"/>
    <p:sldId id="301" r:id="rId47"/>
    <p:sldId id="288" r:id="rId48"/>
    <p:sldId id="292" r:id="rId49"/>
    <p:sldId id="293" r:id="rId50"/>
    <p:sldId id="294" r:id="rId51"/>
    <p:sldId id="300" r:id="rId52"/>
    <p:sldId id="297" r:id="rId53"/>
    <p:sldId id="298" r:id="rId54"/>
    <p:sldId id="299" r:id="rId55"/>
    <p:sldId id="296" r:id="rId56"/>
    <p:sldId id="295" r:id="rId57"/>
    <p:sldId id="308" r:id="rId58"/>
    <p:sldId id="309" r:id="rId59"/>
    <p:sldId id="310" r:id="rId60"/>
    <p:sldId id="311" r:id="rId61"/>
    <p:sldId id="322" r:id="rId62"/>
    <p:sldId id="269" r:id="rId63"/>
    <p:sldId id="273" r:id="rId64"/>
    <p:sldId id="274" r:id="rId65"/>
    <p:sldId id="275" r:id="rId66"/>
    <p:sldId id="290"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104" d="100"/>
          <a:sy n="104" d="100"/>
        </p:scale>
        <p:origin x="216"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D30AC-7534-4696-B270-E4DEC5989C6E}" type="datetimeFigureOut">
              <a:rPr lang="sk-SK" smtClean="0"/>
              <a:t>14. 10. 2024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681C1-BCB2-475E-9012-184FC916F5BC}" type="slidenum">
              <a:rPr lang="sk-SK" smtClean="0"/>
              <a:t>‹#›</a:t>
            </a:fld>
            <a:endParaRPr lang="sk-SK"/>
          </a:p>
        </p:txBody>
      </p:sp>
    </p:spTree>
    <p:extLst>
      <p:ext uri="{BB962C8B-B14F-4D97-AF65-F5344CB8AC3E}">
        <p14:creationId xmlns:p14="http://schemas.microsoft.com/office/powerpoint/2010/main" val="1652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B5E681C1-BCB2-475E-9012-184FC916F5BC}" type="slidenum">
              <a:rPr lang="sk-SK" smtClean="0"/>
              <a:t>58</a:t>
            </a:fld>
            <a:endParaRPr lang="sk-SK"/>
          </a:p>
        </p:txBody>
      </p:sp>
    </p:spTree>
    <p:extLst>
      <p:ext uri="{BB962C8B-B14F-4D97-AF65-F5344CB8AC3E}">
        <p14:creationId xmlns:p14="http://schemas.microsoft.com/office/powerpoint/2010/main" val="395489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E7AB60B5-E39D-4E4F-8FAD-7EF32F4C05CC}" type="datetimeFigureOut">
              <a:rPr lang="sk-SK" smtClean="0"/>
              <a:t>14. 10. 2024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E1E1336-72EB-4E8C-B7E0-58DC1216FEAC}" type="slidenum">
              <a:rPr lang="sk-SK" smtClean="0"/>
              <a:t>‹#›</a:t>
            </a:fld>
            <a:endParaRPr lang="sk-SK"/>
          </a:p>
        </p:txBody>
      </p:sp>
    </p:spTree>
    <p:extLst>
      <p:ext uri="{BB962C8B-B14F-4D97-AF65-F5344CB8AC3E}">
        <p14:creationId xmlns:p14="http://schemas.microsoft.com/office/powerpoint/2010/main" val="2089982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E7AB60B5-E39D-4E4F-8FAD-7EF32F4C05CC}" type="datetimeFigureOut">
              <a:rPr lang="sk-SK" smtClean="0"/>
              <a:t>14. 10. 2024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E1E1336-72EB-4E8C-B7E0-58DC1216FEAC}" type="slidenum">
              <a:rPr lang="sk-SK" smtClean="0"/>
              <a:t>‹#›</a:t>
            </a:fld>
            <a:endParaRPr lang="sk-SK"/>
          </a:p>
        </p:txBody>
      </p:sp>
    </p:spTree>
    <p:extLst>
      <p:ext uri="{BB962C8B-B14F-4D97-AF65-F5344CB8AC3E}">
        <p14:creationId xmlns:p14="http://schemas.microsoft.com/office/powerpoint/2010/main" val="3450487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E7AB60B5-E39D-4E4F-8FAD-7EF32F4C05CC}" type="datetimeFigureOut">
              <a:rPr lang="sk-SK" smtClean="0"/>
              <a:t>14. 10. 2024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E1E1336-72EB-4E8C-B7E0-58DC1216FEAC}" type="slidenum">
              <a:rPr lang="sk-SK" smtClean="0"/>
              <a:t>‹#›</a:t>
            </a:fld>
            <a:endParaRPr lang="sk-SK"/>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7637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E7AB60B5-E39D-4E4F-8FAD-7EF32F4C05CC}" type="datetimeFigureOut">
              <a:rPr lang="sk-SK" smtClean="0"/>
              <a:t>14. 10. 2024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E1E1336-72EB-4E8C-B7E0-58DC1216FEAC}" type="slidenum">
              <a:rPr lang="sk-SK" smtClean="0"/>
              <a:t>‹#›</a:t>
            </a:fld>
            <a:endParaRPr lang="sk-SK"/>
          </a:p>
        </p:txBody>
      </p:sp>
    </p:spTree>
    <p:extLst>
      <p:ext uri="{BB962C8B-B14F-4D97-AF65-F5344CB8AC3E}">
        <p14:creationId xmlns:p14="http://schemas.microsoft.com/office/powerpoint/2010/main" val="2524308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E7AB60B5-E39D-4E4F-8FAD-7EF32F4C05CC}" type="datetimeFigureOut">
              <a:rPr lang="sk-SK" smtClean="0"/>
              <a:t>14. 10. 2024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E1E1336-72EB-4E8C-B7E0-58DC1216FEAC}" type="slidenum">
              <a:rPr lang="sk-SK" smtClean="0"/>
              <a:t>‹#›</a:t>
            </a:fld>
            <a:endParaRPr lang="sk-S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691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E7AB60B5-E39D-4E4F-8FAD-7EF32F4C05CC}" type="datetimeFigureOut">
              <a:rPr lang="sk-SK" smtClean="0"/>
              <a:t>14. 10. 2024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E1E1336-72EB-4E8C-B7E0-58DC1216FEAC}" type="slidenum">
              <a:rPr lang="sk-SK" smtClean="0"/>
              <a:t>‹#›</a:t>
            </a:fld>
            <a:endParaRPr lang="sk-SK"/>
          </a:p>
        </p:txBody>
      </p:sp>
    </p:spTree>
    <p:extLst>
      <p:ext uri="{BB962C8B-B14F-4D97-AF65-F5344CB8AC3E}">
        <p14:creationId xmlns:p14="http://schemas.microsoft.com/office/powerpoint/2010/main" val="3657940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E7AB60B5-E39D-4E4F-8FAD-7EF32F4C05CC}" type="datetimeFigureOut">
              <a:rPr lang="sk-SK" smtClean="0"/>
              <a:t>14. 10. 2024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E1E1336-72EB-4E8C-B7E0-58DC1216FEAC}" type="slidenum">
              <a:rPr lang="sk-SK" smtClean="0"/>
              <a:t>‹#›</a:t>
            </a:fld>
            <a:endParaRPr lang="sk-SK"/>
          </a:p>
        </p:txBody>
      </p:sp>
    </p:spTree>
    <p:extLst>
      <p:ext uri="{BB962C8B-B14F-4D97-AF65-F5344CB8AC3E}">
        <p14:creationId xmlns:p14="http://schemas.microsoft.com/office/powerpoint/2010/main" val="1703674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E7AB60B5-E39D-4E4F-8FAD-7EF32F4C05CC}" type="datetimeFigureOut">
              <a:rPr lang="sk-SK" smtClean="0"/>
              <a:t>14. 10. 2024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E1E1336-72EB-4E8C-B7E0-58DC1216FEAC}" type="slidenum">
              <a:rPr lang="sk-SK" smtClean="0"/>
              <a:t>‹#›</a:t>
            </a:fld>
            <a:endParaRPr lang="sk-SK"/>
          </a:p>
        </p:txBody>
      </p:sp>
    </p:spTree>
    <p:extLst>
      <p:ext uri="{BB962C8B-B14F-4D97-AF65-F5344CB8AC3E}">
        <p14:creationId xmlns:p14="http://schemas.microsoft.com/office/powerpoint/2010/main" val="359817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E7AB60B5-E39D-4E4F-8FAD-7EF32F4C05CC}" type="datetimeFigureOut">
              <a:rPr lang="sk-SK" smtClean="0"/>
              <a:t>14. 10. 2024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E1E1336-72EB-4E8C-B7E0-58DC1216FEAC}" type="slidenum">
              <a:rPr lang="sk-SK" smtClean="0"/>
              <a:t>‹#›</a:t>
            </a:fld>
            <a:endParaRPr lang="sk-SK"/>
          </a:p>
        </p:txBody>
      </p:sp>
    </p:spTree>
    <p:extLst>
      <p:ext uri="{BB962C8B-B14F-4D97-AF65-F5344CB8AC3E}">
        <p14:creationId xmlns:p14="http://schemas.microsoft.com/office/powerpoint/2010/main" val="33300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E7AB60B5-E39D-4E4F-8FAD-7EF32F4C05CC}" type="datetimeFigureOut">
              <a:rPr lang="sk-SK" smtClean="0"/>
              <a:t>14. 10. 2024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E1E1336-72EB-4E8C-B7E0-58DC1216FEAC}" type="slidenum">
              <a:rPr lang="sk-SK" smtClean="0"/>
              <a:t>‹#›</a:t>
            </a:fld>
            <a:endParaRPr lang="sk-SK"/>
          </a:p>
        </p:txBody>
      </p:sp>
    </p:spTree>
    <p:extLst>
      <p:ext uri="{BB962C8B-B14F-4D97-AF65-F5344CB8AC3E}">
        <p14:creationId xmlns:p14="http://schemas.microsoft.com/office/powerpoint/2010/main" val="3121521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E7AB60B5-E39D-4E4F-8FAD-7EF32F4C05CC}" type="datetimeFigureOut">
              <a:rPr lang="sk-SK" smtClean="0"/>
              <a:t>14. 10. 2024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CE1E1336-72EB-4E8C-B7E0-58DC1216FEAC}" type="slidenum">
              <a:rPr lang="sk-SK" smtClean="0"/>
              <a:t>‹#›</a:t>
            </a:fld>
            <a:endParaRPr lang="sk-SK"/>
          </a:p>
        </p:txBody>
      </p:sp>
    </p:spTree>
    <p:extLst>
      <p:ext uri="{BB962C8B-B14F-4D97-AF65-F5344CB8AC3E}">
        <p14:creationId xmlns:p14="http://schemas.microsoft.com/office/powerpoint/2010/main" val="304425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E7AB60B5-E39D-4E4F-8FAD-7EF32F4C05CC}" type="datetimeFigureOut">
              <a:rPr lang="sk-SK" smtClean="0"/>
              <a:t>14. 10. 2024</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CE1E1336-72EB-4E8C-B7E0-58DC1216FEAC}" type="slidenum">
              <a:rPr lang="sk-SK" smtClean="0"/>
              <a:t>‹#›</a:t>
            </a:fld>
            <a:endParaRPr lang="sk-SK"/>
          </a:p>
        </p:txBody>
      </p:sp>
    </p:spTree>
    <p:extLst>
      <p:ext uri="{BB962C8B-B14F-4D97-AF65-F5344CB8AC3E}">
        <p14:creationId xmlns:p14="http://schemas.microsoft.com/office/powerpoint/2010/main" val="200462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E7AB60B5-E39D-4E4F-8FAD-7EF32F4C05CC}" type="datetimeFigureOut">
              <a:rPr lang="sk-SK" smtClean="0"/>
              <a:t>14. 10. 2024</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CE1E1336-72EB-4E8C-B7E0-58DC1216FEAC}" type="slidenum">
              <a:rPr lang="sk-SK" smtClean="0"/>
              <a:t>‹#›</a:t>
            </a:fld>
            <a:endParaRPr lang="sk-SK"/>
          </a:p>
        </p:txBody>
      </p:sp>
    </p:spTree>
    <p:extLst>
      <p:ext uri="{BB962C8B-B14F-4D97-AF65-F5344CB8AC3E}">
        <p14:creationId xmlns:p14="http://schemas.microsoft.com/office/powerpoint/2010/main" val="72188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B60B5-E39D-4E4F-8FAD-7EF32F4C05CC}" type="datetimeFigureOut">
              <a:rPr lang="sk-SK" smtClean="0"/>
              <a:t>14. 10. 2024</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CE1E1336-72EB-4E8C-B7E0-58DC1216FEAC}" type="slidenum">
              <a:rPr lang="sk-SK" smtClean="0"/>
              <a:t>‹#›</a:t>
            </a:fld>
            <a:endParaRPr lang="sk-SK"/>
          </a:p>
        </p:txBody>
      </p:sp>
    </p:spTree>
    <p:extLst>
      <p:ext uri="{BB962C8B-B14F-4D97-AF65-F5344CB8AC3E}">
        <p14:creationId xmlns:p14="http://schemas.microsoft.com/office/powerpoint/2010/main" val="379892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k-SK"/>
              <a:t>Kliknutím upravte štýl predlohy nadpisu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E7AB60B5-E39D-4E4F-8FAD-7EF32F4C05CC}" type="datetimeFigureOut">
              <a:rPr lang="sk-SK" smtClean="0"/>
              <a:t>14. 10. 2024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CE1E1336-72EB-4E8C-B7E0-58DC1216FEAC}" type="slidenum">
              <a:rPr lang="sk-SK" smtClean="0"/>
              <a:t>‹#›</a:t>
            </a:fld>
            <a:endParaRPr lang="sk-SK"/>
          </a:p>
        </p:txBody>
      </p:sp>
    </p:spTree>
    <p:extLst>
      <p:ext uri="{BB962C8B-B14F-4D97-AF65-F5344CB8AC3E}">
        <p14:creationId xmlns:p14="http://schemas.microsoft.com/office/powerpoint/2010/main" val="401628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E7AB60B5-E39D-4E4F-8FAD-7EF32F4C05CC}" type="datetimeFigureOut">
              <a:rPr lang="sk-SK" smtClean="0"/>
              <a:t>14. 10. 2024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CE1E1336-72EB-4E8C-B7E0-58DC1216FEAC}" type="slidenum">
              <a:rPr lang="sk-SK" smtClean="0"/>
              <a:t>‹#›</a:t>
            </a:fld>
            <a:endParaRPr lang="sk-SK"/>
          </a:p>
        </p:txBody>
      </p:sp>
    </p:spTree>
    <p:extLst>
      <p:ext uri="{BB962C8B-B14F-4D97-AF65-F5344CB8AC3E}">
        <p14:creationId xmlns:p14="http://schemas.microsoft.com/office/powerpoint/2010/main" val="6974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AB60B5-E39D-4E4F-8FAD-7EF32F4C05CC}" type="datetimeFigureOut">
              <a:rPr lang="sk-SK" smtClean="0"/>
              <a:t>14. 10. 2024</a:t>
            </a:fld>
            <a:endParaRPr lang="sk-S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1E1336-72EB-4E8C-B7E0-58DC1216FEAC}" type="slidenum">
              <a:rPr lang="sk-SK" smtClean="0"/>
              <a:t>‹#›</a:t>
            </a:fld>
            <a:endParaRPr lang="sk-SK"/>
          </a:p>
        </p:txBody>
      </p:sp>
    </p:spTree>
    <p:extLst>
      <p:ext uri="{BB962C8B-B14F-4D97-AF65-F5344CB8AC3E}">
        <p14:creationId xmlns:p14="http://schemas.microsoft.com/office/powerpoint/2010/main" val="2663205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mages.theconversation.com/files/476946/original/file-20220801-62374-uyna4z.jpg?ixlib="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2.fiit.stuba.sk/"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url=https%3A%2F%2Ftheconversation.com%2Fegg-colour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2" Type="http://schemas.openxmlformats.org/officeDocument/2006/relationships/hyperlink" Target="https://www.manning.com/books/aspectj-in-action-second-edition"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E524F9-8217-707D-970B-E32727571B8B}"/>
              </a:ext>
            </a:extLst>
          </p:cNvPr>
          <p:cNvSpPr>
            <a:spLocks noGrp="1"/>
          </p:cNvSpPr>
          <p:nvPr>
            <p:ph type="ctrTitle"/>
          </p:nvPr>
        </p:nvSpPr>
        <p:spPr/>
        <p:txBody>
          <a:bodyPr/>
          <a:lstStyle/>
          <a:p>
            <a:r>
              <a:rPr lang="sk-SK" sz="6600" b="1" dirty="0" err="1"/>
              <a:t>Aspect-Oriented</a:t>
            </a:r>
            <a:r>
              <a:rPr lang="sk-SK" sz="6600" b="1" dirty="0"/>
              <a:t> Design </a:t>
            </a:r>
            <a:r>
              <a:rPr lang="sk-SK" sz="6600" b="1" dirty="0" err="1"/>
              <a:t>Patterns</a:t>
            </a:r>
            <a:endParaRPr lang="sk-SK" sz="6600" b="1" dirty="0"/>
          </a:p>
        </p:txBody>
      </p:sp>
      <p:sp>
        <p:nvSpPr>
          <p:cNvPr id="3" name="Podnadpis 2">
            <a:extLst>
              <a:ext uri="{FF2B5EF4-FFF2-40B4-BE49-F238E27FC236}">
                <a16:creationId xmlns:a16="http://schemas.microsoft.com/office/drawing/2014/main" id="{E91E050B-3548-CB7A-FB5A-F334A4B630BA}"/>
              </a:ext>
            </a:extLst>
          </p:cNvPr>
          <p:cNvSpPr>
            <a:spLocks noGrp="1"/>
          </p:cNvSpPr>
          <p:nvPr>
            <p:ph type="subTitle" idx="1"/>
          </p:nvPr>
        </p:nvSpPr>
        <p:spPr/>
        <p:txBody>
          <a:bodyPr/>
          <a:lstStyle/>
          <a:p>
            <a:r>
              <a:rPr lang="en-US" dirty="0"/>
              <a:t>And Their Use for Advanced Modularization</a:t>
            </a:r>
            <a:endParaRPr lang="sk-SK" dirty="0"/>
          </a:p>
        </p:txBody>
      </p:sp>
    </p:spTree>
    <p:extLst>
      <p:ext uri="{BB962C8B-B14F-4D97-AF65-F5344CB8AC3E}">
        <p14:creationId xmlns:p14="http://schemas.microsoft.com/office/powerpoint/2010/main" val="3438439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3DDD2DDF-27FB-E3D1-76F6-E9519EC74129}"/>
              </a:ext>
            </a:extLst>
          </p:cNvPr>
          <p:cNvPicPr>
            <a:picLocks noChangeAspect="1"/>
          </p:cNvPicPr>
          <p:nvPr/>
        </p:nvPicPr>
        <p:blipFill>
          <a:blip r:embed="rId2"/>
          <a:stretch>
            <a:fillRect/>
          </a:stretch>
        </p:blipFill>
        <p:spPr>
          <a:xfrm>
            <a:off x="4657170" y="0"/>
            <a:ext cx="7534830" cy="6858000"/>
          </a:xfrm>
          <a:prstGeom prst="rect">
            <a:avLst/>
          </a:prstGeom>
        </p:spPr>
      </p:pic>
      <p:sp>
        <p:nvSpPr>
          <p:cNvPr id="7" name="Nadpis 1">
            <a:extLst>
              <a:ext uri="{FF2B5EF4-FFF2-40B4-BE49-F238E27FC236}">
                <a16:creationId xmlns:a16="http://schemas.microsoft.com/office/drawing/2014/main" id="{7F0872FB-2E03-9903-283D-E95A8D9FCFD5}"/>
              </a:ext>
            </a:extLst>
          </p:cNvPr>
          <p:cNvSpPr>
            <a:spLocks noGrp="1"/>
          </p:cNvSpPr>
          <p:nvPr>
            <p:ph type="title"/>
          </p:nvPr>
        </p:nvSpPr>
        <p:spPr>
          <a:xfrm>
            <a:off x="647179" y="241385"/>
            <a:ext cx="8596312" cy="1320800"/>
          </a:xfrm>
        </p:spPr>
        <p:txBody>
          <a:bodyPr>
            <a:noAutofit/>
          </a:bodyPr>
          <a:lstStyle/>
          <a:p>
            <a:r>
              <a:rPr lang="sk-SK" sz="6000" b="1" dirty="0" err="1"/>
              <a:t>Worker</a:t>
            </a:r>
            <a:r>
              <a:rPr lang="sk-SK" sz="6000" b="1" dirty="0"/>
              <a:t> </a:t>
            </a:r>
            <a:br>
              <a:rPr lang="sk-SK" sz="6000" b="1" dirty="0"/>
            </a:br>
            <a:r>
              <a:rPr lang="sk-SK" sz="6000" b="1" dirty="0" err="1"/>
              <a:t>Object</a:t>
            </a:r>
            <a:r>
              <a:rPr lang="sk-SK" sz="6000" b="1" dirty="0"/>
              <a:t> </a:t>
            </a:r>
            <a:br>
              <a:rPr lang="sk-SK" sz="6000" b="1" dirty="0"/>
            </a:br>
            <a:r>
              <a:rPr lang="sk-SK" sz="6000" b="1" dirty="0" err="1"/>
              <a:t>Creation</a:t>
            </a:r>
            <a:endParaRPr lang="sk-SK" sz="6000" b="1" dirty="0"/>
          </a:p>
        </p:txBody>
      </p:sp>
      <p:sp>
        <p:nvSpPr>
          <p:cNvPr id="8" name="BlokTextu 7">
            <a:extLst>
              <a:ext uri="{FF2B5EF4-FFF2-40B4-BE49-F238E27FC236}">
                <a16:creationId xmlns:a16="http://schemas.microsoft.com/office/drawing/2014/main" id="{27B093A7-C9FE-8D98-E3D2-7CC39E86D0D4}"/>
              </a:ext>
            </a:extLst>
          </p:cNvPr>
          <p:cNvSpPr txBox="1"/>
          <p:nvPr/>
        </p:nvSpPr>
        <p:spPr>
          <a:xfrm>
            <a:off x="411174" y="6375479"/>
            <a:ext cx="8015336" cy="369332"/>
          </a:xfrm>
          <a:prstGeom prst="rect">
            <a:avLst/>
          </a:prstGeom>
          <a:noFill/>
        </p:spPr>
        <p:txBody>
          <a:bodyPr wrap="none" rtlCol="0">
            <a:spAutoFit/>
          </a:bodyPr>
          <a:lstStyle/>
          <a:p>
            <a:r>
              <a:rPr lang="sk-SK" dirty="0" err="1"/>
              <a:t>Source</a:t>
            </a:r>
            <a:r>
              <a:rPr lang="sk-SK" dirty="0"/>
              <a:t>: http://www2.fiit.stuba.sk/~vranic/aosd/poznamky/aspekty-aj.pdf</a:t>
            </a:r>
          </a:p>
        </p:txBody>
      </p:sp>
    </p:spTree>
    <p:extLst>
      <p:ext uri="{BB962C8B-B14F-4D97-AF65-F5344CB8AC3E}">
        <p14:creationId xmlns:p14="http://schemas.microsoft.com/office/powerpoint/2010/main" val="2410288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agram of a wormhole, a tube with two funnel-like ends, next to a planet">
            <a:extLst>
              <a:ext uri="{FF2B5EF4-FFF2-40B4-BE49-F238E27FC236}">
                <a16:creationId xmlns:a16="http://schemas.microsoft.com/office/drawing/2014/main" id="{B74A7284-F4A8-DDF7-7A5E-ED2F4027B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723" y="218483"/>
            <a:ext cx="4142803" cy="5750979"/>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a:extLst>
              <a:ext uri="{FF2B5EF4-FFF2-40B4-BE49-F238E27FC236}">
                <a16:creationId xmlns:a16="http://schemas.microsoft.com/office/drawing/2014/main" id="{1315DE40-C9A0-1703-91DA-69764834A06C}"/>
              </a:ext>
            </a:extLst>
          </p:cNvPr>
          <p:cNvSpPr>
            <a:spLocks noGrp="1"/>
          </p:cNvSpPr>
          <p:nvPr>
            <p:ph type="title"/>
          </p:nvPr>
        </p:nvSpPr>
        <p:spPr>
          <a:xfrm>
            <a:off x="587834" y="156238"/>
            <a:ext cx="9769973" cy="1320800"/>
          </a:xfrm>
        </p:spPr>
        <p:txBody>
          <a:bodyPr>
            <a:noAutofit/>
          </a:bodyPr>
          <a:lstStyle/>
          <a:p>
            <a:r>
              <a:rPr lang="en-US" sz="6600" b="1" dirty="0"/>
              <a:t>Wormhole</a:t>
            </a:r>
            <a:endParaRPr lang="sk-SK" sz="6600" b="1" dirty="0"/>
          </a:p>
        </p:txBody>
      </p:sp>
      <p:sp>
        <p:nvSpPr>
          <p:cNvPr id="6" name="BlokTextu 5">
            <a:extLst>
              <a:ext uri="{FF2B5EF4-FFF2-40B4-BE49-F238E27FC236}">
                <a16:creationId xmlns:a16="http://schemas.microsoft.com/office/drawing/2014/main" id="{07898078-E0E1-C1A8-4CB3-76101BE836F3}"/>
              </a:ext>
            </a:extLst>
          </p:cNvPr>
          <p:cNvSpPr txBox="1"/>
          <p:nvPr/>
        </p:nvSpPr>
        <p:spPr>
          <a:xfrm>
            <a:off x="821710" y="6124647"/>
            <a:ext cx="11261416" cy="646331"/>
          </a:xfrm>
          <a:prstGeom prst="rect">
            <a:avLst/>
          </a:prstGeom>
          <a:noFill/>
        </p:spPr>
        <p:txBody>
          <a:bodyPr wrap="none" rtlCol="0">
            <a:spAutoFit/>
          </a:bodyPr>
          <a:lstStyle/>
          <a:p>
            <a:r>
              <a:rPr lang="en-US" dirty="0"/>
              <a:t>Source: </a:t>
            </a:r>
            <a:r>
              <a:rPr lang="en-US" dirty="0">
                <a:hlinkClick r:id="rId3"/>
              </a:rPr>
              <a:t>https://images.theconversation.com/files/476946/original/file-20220801-62374-uyna4z.jpg?ixlib=</a:t>
            </a:r>
            <a:endParaRPr lang="en-US" dirty="0"/>
          </a:p>
          <a:p>
            <a:r>
              <a:rPr lang="en-US" dirty="0"/>
              <a:t>rb-4.1.0&amp;q=45&amp;auto=format&amp;w=1000&amp;fit=clip</a:t>
            </a:r>
            <a:endParaRPr lang="sk-SK" dirty="0"/>
          </a:p>
        </p:txBody>
      </p:sp>
      <p:sp>
        <p:nvSpPr>
          <p:cNvPr id="9" name="Zástupný objekt pre obsah 8">
            <a:extLst>
              <a:ext uri="{FF2B5EF4-FFF2-40B4-BE49-F238E27FC236}">
                <a16:creationId xmlns:a16="http://schemas.microsoft.com/office/drawing/2014/main" id="{59C603AC-D15A-F008-35BA-201AD5DC6827}"/>
              </a:ext>
            </a:extLst>
          </p:cNvPr>
          <p:cNvSpPr>
            <a:spLocks noGrp="1"/>
          </p:cNvSpPr>
          <p:nvPr>
            <p:ph idx="1"/>
          </p:nvPr>
        </p:nvSpPr>
        <p:spPr>
          <a:xfrm>
            <a:off x="170466" y="1632223"/>
            <a:ext cx="6967257" cy="3880773"/>
          </a:xfrm>
        </p:spPr>
        <p:txBody>
          <a:bodyPr/>
          <a:lstStyle/>
          <a:p>
            <a:r>
              <a:rPr lang="en-US" sz="2400" dirty="0"/>
              <a:t>As Wormhole to </a:t>
            </a:r>
            <a:r>
              <a:rPr lang="en-US" sz="2400" b="1" dirty="0">
                <a:solidFill>
                  <a:srgbClr val="FF0000"/>
                </a:solidFill>
              </a:rPr>
              <a:t>connect two distinct spaces</a:t>
            </a:r>
            <a:r>
              <a:rPr lang="en-US" sz="2400" dirty="0"/>
              <a:t>:</a:t>
            </a:r>
          </a:p>
          <a:p>
            <a:r>
              <a:rPr lang="en-US" sz="2400" b="1" dirty="0">
                <a:solidFill>
                  <a:srgbClr val="0070C0"/>
                </a:solidFill>
              </a:rPr>
              <a:t>Caller space/concern: &lt;caller context&gt;</a:t>
            </a:r>
            <a:endParaRPr lang="en-US" sz="2400" b="1" dirty="0">
              <a:solidFill>
                <a:srgbClr val="C00000"/>
              </a:solidFill>
            </a:endParaRPr>
          </a:p>
          <a:p>
            <a:r>
              <a:rPr lang="en-US" sz="2400" b="1" dirty="0">
                <a:solidFill>
                  <a:srgbClr val="FFC000"/>
                </a:solidFill>
              </a:rPr>
              <a:t>Callee space/concern: &lt;callee context&gt;</a:t>
            </a:r>
            <a:endParaRPr lang="en-US" sz="2400" dirty="0"/>
          </a:p>
          <a:p>
            <a:pPr lvl="1"/>
            <a:r>
              <a:rPr lang="en-US" sz="4000" b="1" dirty="0">
                <a:solidFill>
                  <a:srgbClr val="FF0000"/>
                </a:solidFill>
              </a:rPr>
              <a:t>BENEFIT: </a:t>
            </a:r>
            <a:r>
              <a:rPr lang="en-US" sz="2000" dirty="0"/>
              <a:t>without need to </a:t>
            </a:r>
            <a:r>
              <a:rPr lang="en-US" sz="2000" b="1" dirty="0">
                <a:solidFill>
                  <a:srgbClr val="00B050"/>
                </a:solidFill>
              </a:rPr>
              <a:t>extend arguments </a:t>
            </a:r>
            <a:r>
              <a:rPr lang="en-US" sz="2000" dirty="0"/>
              <a:t>in place of these spaces – in place of their </a:t>
            </a:r>
            <a:r>
              <a:rPr lang="en-US" sz="2000" b="1" dirty="0">
                <a:solidFill>
                  <a:srgbClr val="00B050"/>
                </a:solidFill>
              </a:rPr>
              <a:t>original methods </a:t>
            </a:r>
            <a:r>
              <a:rPr lang="en-US" sz="2000" dirty="0"/>
              <a:t>(implementation of these crosscutting concerns)</a:t>
            </a:r>
            <a:endParaRPr lang="sk-SK" sz="2000" dirty="0"/>
          </a:p>
        </p:txBody>
      </p:sp>
    </p:spTree>
    <p:extLst>
      <p:ext uri="{BB962C8B-B14F-4D97-AF65-F5344CB8AC3E}">
        <p14:creationId xmlns:p14="http://schemas.microsoft.com/office/powerpoint/2010/main" val="211592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DBF393-31C3-B090-4EF4-51BAA0E79929}"/>
              </a:ext>
            </a:extLst>
          </p:cNvPr>
          <p:cNvSpPr>
            <a:spLocks noGrp="1"/>
          </p:cNvSpPr>
          <p:nvPr>
            <p:ph type="title"/>
          </p:nvPr>
        </p:nvSpPr>
        <p:spPr>
          <a:xfrm>
            <a:off x="1021001" y="2309525"/>
            <a:ext cx="8596668" cy="1320800"/>
          </a:xfrm>
        </p:spPr>
        <p:txBody>
          <a:bodyPr>
            <a:noAutofit/>
          </a:bodyPr>
          <a:lstStyle/>
          <a:p>
            <a:r>
              <a:rPr lang="sk-SK" sz="4400" b="1" dirty="0" err="1"/>
              <a:t>Task</a:t>
            </a:r>
            <a:r>
              <a:rPr lang="sk-SK" sz="4400" b="1" dirty="0"/>
              <a:t>: </a:t>
            </a:r>
            <a:r>
              <a:rPr lang="sk-SK" sz="4400" b="1" dirty="0" err="1"/>
              <a:t>Solve</a:t>
            </a:r>
            <a:r>
              <a:rPr lang="sk-SK" sz="4400" b="1" dirty="0"/>
              <a:t> or </a:t>
            </a:r>
            <a:r>
              <a:rPr lang="sk-SK" sz="4400" b="1" dirty="0" err="1"/>
              <a:t>Propagate</a:t>
            </a:r>
            <a:r>
              <a:rPr lang="sk-SK" sz="4400" b="1" dirty="0"/>
              <a:t> </a:t>
            </a:r>
            <a:r>
              <a:rPr lang="sk-SK" sz="4400" b="1" dirty="0" err="1"/>
              <a:t>Tasks</a:t>
            </a:r>
            <a:r>
              <a:rPr lang="sk-SK" sz="4400" b="1" dirty="0"/>
              <a:t> To </a:t>
            </a:r>
            <a:r>
              <a:rPr lang="sk-SK" sz="4400" b="1" dirty="0" err="1"/>
              <a:t>Other</a:t>
            </a:r>
            <a:r>
              <a:rPr lang="sk-SK" sz="4400" b="1" dirty="0"/>
              <a:t> </a:t>
            </a:r>
            <a:r>
              <a:rPr lang="sk-SK" sz="4400" b="1" dirty="0" err="1"/>
              <a:t>Employees</a:t>
            </a:r>
            <a:r>
              <a:rPr lang="sk-SK" sz="4400" b="1" dirty="0"/>
              <a:t> </a:t>
            </a:r>
            <a:r>
              <a:rPr lang="sk-SK" sz="4400" b="1" dirty="0" err="1"/>
              <a:t>But</a:t>
            </a:r>
            <a:r>
              <a:rPr lang="sk-SK" sz="4400" b="1" dirty="0"/>
              <a:t> </a:t>
            </a:r>
            <a:r>
              <a:rPr lang="sk-SK" sz="4400" b="1" dirty="0" err="1"/>
              <a:t>Not</a:t>
            </a:r>
            <a:r>
              <a:rPr lang="sk-SK" sz="4400" b="1" dirty="0"/>
              <a:t> </a:t>
            </a:r>
            <a:r>
              <a:rPr lang="sk-SK" sz="4400" b="1" dirty="0" err="1"/>
              <a:t>Propagate</a:t>
            </a:r>
            <a:r>
              <a:rPr lang="sk-SK" sz="4400" b="1" dirty="0"/>
              <a:t> </a:t>
            </a:r>
            <a:r>
              <a:rPr lang="sk-SK" sz="4400" b="1" dirty="0" err="1"/>
              <a:t>Tasks</a:t>
            </a:r>
            <a:r>
              <a:rPr lang="sk-SK" sz="4400" b="1" dirty="0"/>
              <a:t> </a:t>
            </a:r>
            <a:r>
              <a:rPr lang="sk-SK" sz="4400" b="1" dirty="0" err="1"/>
              <a:t>From</a:t>
            </a:r>
            <a:r>
              <a:rPr lang="sk-SK" sz="4400" b="1" dirty="0"/>
              <a:t> </a:t>
            </a:r>
            <a:r>
              <a:rPr lang="sk-SK" sz="4400" b="1" dirty="0" err="1"/>
              <a:t>Authority</a:t>
            </a:r>
            <a:r>
              <a:rPr lang="sk-SK" sz="4400" b="1" dirty="0"/>
              <a:t> </a:t>
            </a:r>
            <a:r>
              <a:rPr lang="sk-SK" sz="4400" b="1" dirty="0" err="1"/>
              <a:t>With</a:t>
            </a:r>
            <a:r>
              <a:rPr lang="sk-SK" sz="4400" b="1" dirty="0"/>
              <a:t> ID = 13</a:t>
            </a:r>
          </a:p>
        </p:txBody>
      </p:sp>
    </p:spTree>
    <p:extLst>
      <p:ext uri="{BB962C8B-B14F-4D97-AF65-F5344CB8AC3E}">
        <p14:creationId xmlns:p14="http://schemas.microsoft.com/office/powerpoint/2010/main" val="4002088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D8E7CB-388E-56BF-415B-A0144141ED92}"/>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EED29763-AA43-204A-4058-8024917EB3E9}"/>
              </a:ext>
            </a:extLst>
          </p:cNvPr>
          <p:cNvSpPr>
            <a:spLocks noGrp="1"/>
          </p:cNvSpPr>
          <p:nvPr>
            <p:ph idx="1"/>
          </p:nvPr>
        </p:nvSpPr>
        <p:spPr/>
        <p:txBody>
          <a:bodyPr/>
          <a:lstStyle/>
          <a:p>
            <a:endParaRPr lang="sk-SK"/>
          </a:p>
        </p:txBody>
      </p:sp>
      <p:pic>
        <p:nvPicPr>
          <p:cNvPr id="5" name="Obrázok 4">
            <a:extLst>
              <a:ext uri="{FF2B5EF4-FFF2-40B4-BE49-F238E27FC236}">
                <a16:creationId xmlns:a16="http://schemas.microsoft.com/office/drawing/2014/main" id="{5E04F849-3BD9-CF67-6ABB-C81666DDCEAB}"/>
              </a:ext>
            </a:extLst>
          </p:cNvPr>
          <p:cNvPicPr>
            <a:picLocks noChangeAspect="1"/>
          </p:cNvPicPr>
          <p:nvPr/>
        </p:nvPicPr>
        <p:blipFill>
          <a:blip r:embed="rId2"/>
          <a:stretch>
            <a:fillRect/>
          </a:stretch>
        </p:blipFill>
        <p:spPr>
          <a:xfrm>
            <a:off x="0" y="0"/>
            <a:ext cx="8214852" cy="6858000"/>
          </a:xfrm>
          <a:prstGeom prst="rect">
            <a:avLst/>
          </a:prstGeom>
        </p:spPr>
      </p:pic>
      <p:sp>
        <p:nvSpPr>
          <p:cNvPr id="8" name="BlokTextu 7">
            <a:extLst>
              <a:ext uri="{FF2B5EF4-FFF2-40B4-BE49-F238E27FC236}">
                <a16:creationId xmlns:a16="http://schemas.microsoft.com/office/drawing/2014/main" id="{7F3E1A01-7942-26D1-5AED-3650A5F21017}"/>
              </a:ext>
            </a:extLst>
          </p:cNvPr>
          <p:cNvSpPr txBox="1"/>
          <p:nvPr/>
        </p:nvSpPr>
        <p:spPr>
          <a:xfrm>
            <a:off x="968000" y="6357069"/>
            <a:ext cx="8015336" cy="369332"/>
          </a:xfrm>
          <a:prstGeom prst="rect">
            <a:avLst/>
          </a:prstGeom>
          <a:noFill/>
        </p:spPr>
        <p:txBody>
          <a:bodyPr wrap="none" rtlCol="0">
            <a:spAutoFit/>
          </a:bodyPr>
          <a:lstStyle/>
          <a:p>
            <a:r>
              <a:rPr lang="sk-SK" dirty="0" err="1"/>
              <a:t>Source</a:t>
            </a:r>
            <a:r>
              <a:rPr lang="sk-SK" dirty="0"/>
              <a:t>: http://www2.fiit.stuba.sk/~vranic/aosd/poznamky/aspekty-aj.pdf</a:t>
            </a:r>
          </a:p>
        </p:txBody>
      </p:sp>
    </p:spTree>
    <p:extLst>
      <p:ext uri="{BB962C8B-B14F-4D97-AF65-F5344CB8AC3E}">
        <p14:creationId xmlns:p14="http://schemas.microsoft.com/office/powerpoint/2010/main" val="271691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4213CF-4715-2132-D636-64856FC7C8C1}"/>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DA01F14D-541A-879B-19C6-4E594BAB1C69}"/>
              </a:ext>
            </a:extLst>
          </p:cNvPr>
          <p:cNvSpPr>
            <a:spLocks noGrp="1"/>
          </p:cNvSpPr>
          <p:nvPr>
            <p:ph idx="1"/>
          </p:nvPr>
        </p:nvSpPr>
        <p:spPr/>
        <p:txBody>
          <a:bodyPr/>
          <a:lstStyle/>
          <a:p>
            <a:endParaRPr lang="sk-SK"/>
          </a:p>
        </p:txBody>
      </p:sp>
      <p:pic>
        <p:nvPicPr>
          <p:cNvPr id="5" name="Obrázok 4">
            <a:extLst>
              <a:ext uri="{FF2B5EF4-FFF2-40B4-BE49-F238E27FC236}">
                <a16:creationId xmlns:a16="http://schemas.microsoft.com/office/drawing/2014/main" id="{2CA54478-6D74-1B12-D46C-D9852547925E}"/>
              </a:ext>
            </a:extLst>
          </p:cNvPr>
          <p:cNvPicPr>
            <a:picLocks noChangeAspect="1"/>
          </p:cNvPicPr>
          <p:nvPr/>
        </p:nvPicPr>
        <p:blipFill>
          <a:blip r:embed="rId2"/>
          <a:stretch>
            <a:fillRect/>
          </a:stretch>
        </p:blipFill>
        <p:spPr>
          <a:xfrm>
            <a:off x="0" y="1955"/>
            <a:ext cx="11471868" cy="6858000"/>
          </a:xfrm>
          <a:prstGeom prst="rect">
            <a:avLst/>
          </a:prstGeom>
        </p:spPr>
      </p:pic>
      <p:sp>
        <p:nvSpPr>
          <p:cNvPr id="6" name="BlokTextu 5">
            <a:extLst>
              <a:ext uri="{FF2B5EF4-FFF2-40B4-BE49-F238E27FC236}">
                <a16:creationId xmlns:a16="http://schemas.microsoft.com/office/drawing/2014/main" id="{723AAD3E-2A44-E791-9880-3D035690CA52}"/>
              </a:ext>
            </a:extLst>
          </p:cNvPr>
          <p:cNvSpPr txBox="1"/>
          <p:nvPr/>
        </p:nvSpPr>
        <p:spPr>
          <a:xfrm>
            <a:off x="5735934" y="177970"/>
            <a:ext cx="4774064" cy="646331"/>
          </a:xfrm>
          <a:prstGeom prst="rect">
            <a:avLst/>
          </a:prstGeom>
          <a:noFill/>
        </p:spPr>
        <p:txBody>
          <a:bodyPr wrap="none" rtlCol="0">
            <a:spAutoFit/>
          </a:bodyPr>
          <a:lstStyle/>
          <a:p>
            <a:r>
              <a:rPr lang="sk-SK" dirty="0" err="1"/>
              <a:t>Source</a:t>
            </a:r>
            <a:r>
              <a:rPr lang="sk-SK" dirty="0"/>
              <a:t>: </a:t>
            </a:r>
            <a:r>
              <a:rPr lang="sk-SK" dirty="0">
                <a:hlinkClick r:id="rId3"/>
              </a:rPr>
              <a:t>http://www2.fiit.stuba.sk/</a:t>
            </a:r>
            <a:endParaRPr lang="sk-SK" dirty="0"/>
          </a:p>
          <a:p>
            <a:r>
              <a:rPr lang="sk-SK" dirty="0"/>
              <a:t>	~vranic/aosd/poznamky/aspekty-aj.pdf</a:t>
            </a:r>
          </a:p>
        </p:txBody>
      </p:sp>
    </p:spTree>
    <p:extLst>
      <p:ext uri="{BB962C8B-B14F-4D97-AF65-F5344CB8AC3E}">
        <p14:creationId xmlns:p14="http://schemas.microsoft.com/office/powerpoint/2010/main" val="1085293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A64A37-1909-D7C7-3AEF-449F0AC4F0CC}"/>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37533E84-395C-07F0-09BF-BE467E7F2515}"/>
              </a:ext>
            </a:extLst>
          </p:cNvPr>
          <p:cNvSpPr>
            <a:spLocks noGrp="1"/>
          </p:cNvSpPr>
          <p:nvPr>
            <p:ph idx="1"/>
          </p:nvPr>
        </p:nvSpPr>
        <p:spPr/>
        <p:txBody>
          <a:bodyPr/>
          <a:lstStyle/>
          <a:p>
            <a:endParaRPr lang="sk-SK"/>
          </a:p>
        </p:txBody>
      </p:sp>
      <p:pic>
        <p:nvPicPr>
          <p:cNvPr id="5" name="Obrázok 4">
            <a:extLst>
              <a:ext uri="{FF2B5EF4-FFF2-40B4-BE49-F238E27FC236}">
                <a16:creationId xmlns:a16="http://schemas.microsoft.com/office/drawing/2014/main" id="{27D3946A-E4A4-F2A5-E47A-FF7AB2333F03}"/>
              </a:ext>
            </a:extLst>
          </p:cNvPr>
          <p:cNvPicPr>
            <a:picLocks noChangeAspect="1"/>
          </p:cNvPicPr>
          <p:nvPr/>
        </p:nvPicPr>
        <p:blipFill>
          <a:blip r:embed="rId2"/>
          <a:stretch>
            <a:fillRect/>
          </a:stretch>
        </p:blipFill>
        <p:spPr>
          <a:xfrm>
            <a:off x="0" y="0"/>
            <a:ext cx="11108778" cy="6858000"/>
          </a:xfrm>
          <a:prstGeom prst="rect">
            <a:avLst/>
          </a:prstGeom>
        </p:spPr>
      </p:pic>
      <p:sp>
        <p:nvSpPr>
          <p:cNvPr id="6" name="BlokTextu 5">
            <a:extLst>
              <a:ext uri="{FF2B5EF4-FFF2-40B4-BE49-F238E27FC236}">
                <a16:creationId xmlns:a16="http://schemas.microsoft.com/office/drawing/2014/main" id="{C9B77E09-9864-6775-28C5-BCD1DFFF3332}"/>
              </a:ext>
            </a:extLst>
          </p:cNvPr>
          <p:cNvSpPr txBox="1"/>
          <p:nvPr/>
        </p:nvSpPr>
        <p:spPr>
          <a:xfrm>
            <a:off x="968000" y="6357069"/>
            <a:ext cx="8015336" cy="369332"/>
          </a:xfrm>
          <a:prstGeom prst="rect">
            <a:avLst/>
          </a:prstGeom>
          <a:noFill/>
        </p:spPr>
        <p:txBody>
          <a:bodyPr wrap="none" rtlCol="0">
            <a:spAutoFit/>
          </a:bodyPr>
          <a:lstStyle/>
          <a:p>
            <a:r>
              <a:rPr lang="sk-SK" dirty="0" err="1"/>
              <a:t>Source</a:t>
            </a:r>
            <a:r>
              <a:rPr lang="sk-SK" dirty="0"/>
              <a:t>: http://www2.fiit.stuba.sk/~vranic/aosd/poznamky/aspekty-aj.pdf</a:t>
            </a:r>
          </a:p>
        </p:txBody>
      </p:sp>
    </p:spTree>
    <p:extLst>
      <p:ext uri="{BB962C8B-B14F-4D97-AF65-F5344CB8AC3E}">
        <p14:creationId xmlns:p14="http://schemas.microsoft.com/office/powerpoint/2010/main" val="3745887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5C52F8-EAB6-A425-F35C-A897A42DF662}"/>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6EBEC002-D8D6-72B3-3B29-FE8CD0E5AC7D}"/>
              </a:ext>
            </a:extLst>
          </p:cNvPr>
          <p:cNvSpPr>
            <a:spLocks noGrp="1"/>
          </p:cNvSpPr>
          <p:nvPr>
            <p:ph idx="1"/>
          </p:nvPr>
        </p:nvSpPr>
        <p:spPr/>
        <p:txBody>
          <a:bodyPr/>
          <a:lstStyle/>
          <a:p>
            <a:endParaRPr lang="sk-SK"/>
          </a:p>
        </p:txBody>
      </p:sp>
      <p:pic>
        <p:nvPicPr>
          <p:cNvPr id="5" name="Obrázok 4">
            <a:extLst>
              <a:ext uri="{FF2B5EF4-FFF2-40B4-BE49-F238E27FC236}">
                <a16:creationId xmlns:a16="http://schemas.microsoft.com/office/drawing/2014/main" id="{17E0B350-63C9-9886-051D-BD4FFA45469F}"/>
              </a:ext>
            </a:extLst>
          </p:cNvPr>
          <p:cNvPicPr>
            <a:picLocks noChangeAspect="1"/>
          </p:cNvPicPr>
          <p:nvPr/>
        </p:nvPicPr>
        <p:blipFill>
          <a:blip r:embed="rId2"/>
          <a:stretch>
            <a:fillRect/>
          </a:stretch>
        </p:blipFill>
        <p:spPr>
          <a:xfrm>
            <a:off x="163760" y="0"/>
            <a:ext cx="10735287" cy="6858000"/>
          </a:xfrm>
          <a:prstGeom prst="rect">
            <a:avLst/>
          </a:prstGeom>
        </p:spPr>
      </p:pic>
      <p:sp>
        <p:nvSpPr>
          <p:cNvPr id="6" name="BlokTextu 5">
            <a:extLst>
              <a:ext uri="{FF2B5EF4-FFF2-40B4-BE49-F238E27FC236}">
                <a16:creationId xmlns:a16="http://schemas.microsoft.com/office/drawing/2014/main" id="{E25CFB39-8D1E-4F05-D969-CF0D84A80E9B}"/>
              </a:ext>
            </a:extLst>
          </p:cNvPr>
          <p:cNvSpPr txBox="1"/>
          <p:nvPr/>
        </p:nvSpPr>
        <p:spPr>
          <a:xfrm>
            <a:off x="1024866" y="6338658"/>
            <a:ext cx="8015336" cy="369332"/>
          </a:xfrm>
          <a:prstGeom prst="rect">
            <a:avLst/>
          </a:prstGeom>
          <a:noFill/>
        </p:spPr>
        <p:txBody>
          <a:bodyPr wrap="none" rtlCol="0">
            <a:spAutoFit/>
          </a:bodyPr>
          <a:lstStyle/>
          <a:p>
            <a:r>
              <a:rPr lang="sk-SK" dirty="0" err="1"/>
              <a:t>Source</a:t>
            </a:r>
            <a:r>
              <a:rPr lang="sk-SK" dirty="0"/>
              <a:t>: http://www2.fiit.stuba.sk/~vranic/aosd/poznamky/aspekty-aj.pdf</a:t>
            </a:r>
          </a:p>
        </p:txBody>
      </p:sp>
    </p:spTree>
    <p:extLst>
      <p:ext uri="{BB962C8B-B14F-4D97-AF65-F5344CB8AC3E}">
        <p14:creationId xmlns:p14="http://schemas.microsoft.com/office/powerpoint/2010/main" val="571646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7FD9AE-BDE9-1F2D-2298-9A2DF4B83070}"/>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05FA61BE-7291-C210-A153-96DC5C0AC012}"/>
              </a:ext>
            </a:extLst>
          </p:cNvPr>
          <p:cNvSpPr>
            <a:spLocks noGrp="1"/>
          </p:cNvSpPr>
          <p:nvPr>
            <p:ph idx="1"/>
          </p:nvPr>
        </p:nvSpPr>
        <p:spPr/>
        <p:txBody>
          <a:bodyPr/>
          <a:lstStyle/>
          <a:p>
            <a:endParaRPr lang="sk-SK"/>
          </a:p>
        </p:txBody>
      </p:sp>
      <p:pic>
        <p:nvPicPr>
          <p:cNvPr id="5" name="Obrázok 4">
            <a:extLst>
              <a:ext uri="{FF2B5EF4-FFF2-40B4-BE49-F238E27FC236}">
                <a16:creationId xmlns:a16="http://schemas.microsoft.com/office/drawing/2014/main" id="{57C0FDD6-987E-4096-A87A-D0781D192A21}"/>
              </a:ext>
            </a:extLst>
          </p:cNvPr>
          <p:cNvPicPr>
            <a:picLocks noChangeAspect="1"/>
          </p:cNvPicPr>
          <p:nvPr/>
        </p:nvPicPr>
        <p:blipFill>
          <a:blip r:embed="rId2"/>
          <a:stretch>
            <a:fillRect/>
          </a:stretch>
        </p:blipFill>
        <p:spPr>
          <a:xfrm>
            <a:off x="0" y="102098"/>
            <a:ext cx="12192000" cy="6653804"/>
          </a:xfrm>
          <a:prstGeom prst="rect">
            <a:avLst/>
          </a:prstGeom>
        </p:spPr>
      </p:pic>
    </p:spTree>
    <p:extLst>
      <p:ext uri="{BB962C8B-B14F-4D97-AF65-F5344CB8AC3E}">
        <p14:creationId xmlns:p14="http://schemas.microsoft.com/office/powerpoint/2010/main" val="3402908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obsah 2">
            <a:extLst>
              <a:ext uri="{FF2B5EF4-FFF2-40B4-BE49-F238E27FC236}">
                <a16:creationId xmlns:a16="http://schemas.microsoft.com/office/drawing/2014/main" id="{3D894D5E-F4E3-92A5-F4B1-1DACAC707BEA}"/>
              </a:ext>
            </a:extLst>
          </p:cNvPr>
          <p:cNvSpPr txBox="1">
            <a:spLocks/>
          </p:cNvSpPr>
          <p:nvPr/>
        </p:nvSpPr>
        <p:spPr>
          <a:xfrm>
            <a:off x="288127" y="313784"/>
            <a:ext cx="11396472" cy="6459249"/>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7600" b="1" dirty="0">
                <a:solidFill>
                  <a:srgbClr val="FF0000"/>
                </a:solidFill>
              </a:rPr>
              <a:t>public aspect </a:t>
            </a:r>
            <a:r>
              <a:rPr lang="en-US" sz="17600" b="1" dirty="0" err="1">
                <a:solidFill>
                  <a:srgbClr val="FF0000"/>
                </a:solidFill>
              </a:rPr>
              <a:t>WormHoleAspect</a:t>
            </a:r>
            <a:r>
              <a:rPr lang="en-US" sz="17600" b="1" dirty="0">
                <a:solidFill>
                  <a:srgbClr val="FF0000"/>
                </a:solidFill>
              </a:rPr>
              <a:t>()</a:t>
            </a:r>
            <a:r>
              <a:rPr lang="en-US" sz="17600" dirty="0"/>
              <a:t> {</a:t>
            </a:r>
          </a:p>
          <a:p>
            <a:pPr marL="0" indent="0">
              <a:buFont typeface="Wingdings 3" charset="2"/>
              <a:buNone/>
            </a:pPr>
            <a:r>
              <a:rPr lang="en-US" sz="17600" dirty="0"/>
              <a:t>	</a:t>
            </a:r>
            <a:r>
              <a:rPr lang="en-US" sz="17600" b="1" dirty="0">
                <a:solidFill>
                  <a:srgbClr val="0070C0"/>
                </a:solidFill>
              </a:rPr>
              <a:t>pointcut </a:t>
            </a:r>
            <a:r>
              <a:rPr lang="en-US" sz="17600" b="1" dirty="0" err="1">
                <a:solidFill>
                  <a:srgbClr val="0070C0"/>
                </a:solidFill>
              </a:rPr>
              <a:t>callerSpace</a:t>
            </a:r>
            <a:r>
              <a:rPr lang="en-US" sz="17600" b="1" dirty="0">
                <a:solidFill>
                  <a:srgbClr val="0070C0"/>
                </a:solidFill>
              </a:rPr>
              <a:t>(&lt;caller context&gt;):</a:t>
            </a:r>
          </a:p>
          <a:p>
            <a:pPr marL="0" indent="0">
              <a:buFont typeface="Wingdings 3" charset="2"/>
              <a:buNone/>
            </a:pPr>
            <a:r>
              <a:rPr lang="en-US" sz="17600" b="1" dirty="0">
                <a:solidFill>
                  <a:srgbClr val="0070C0"/>
                </a:solidFill>
              </a:rPr>
              <a:t>			&lt;caller pointcut&gt;;</a:t>
            </a:r>
          </a:p>
          <a:p>
            <a:pPr marL="0" indent="0">
              <a:buFont typeface="Wingdings 3" charset="2"/>
              <a:buNone/>
            </a:pPr>
            <a:r>
              <a:rPr lang="en-US" sz="17600" b="1" dirty="0">
                <a:solidFill>
                  <a:srgbClr val="FFC000"/>
                </a:solidFill>
              </a:rPr>
              <a:t>	pointcut </a:t>
            </a:r>
            <a:r>
              <a:rPr lang="en-US" sz="17600" b="1" dirty="0" err="1">
                <a:solidFill>
                  <a:srgbClr val="FFC000"/>
                </a:solidFill>
              </a:rPr>
              <a:t>calleeSpace</a:t>
            </a:r>
            <a:r>
              <a:rPr lang="en-US" sz="17600" b="1" dirty="0">
                <a:solidFill>
                  <a:srgbClr val="FFC000"/>
                </a:solidFill>
              </a:rPr>
              <a:t>(&lt;callee context&gt;):</a:t>
            </a:r>
          </a:p>
          <a:p>
            <a:pPr marL="0" indent="0">
              <a:buFont typeface="Wingdings 3" charset="2"/>
              <a:buNone/>
            </a:pPr>
            <a:r>
              <a:rPr lang="en-US" sz="17600" b="1" dirty="0">
                <a:solidFill>
                  <a:srgbClr val="FFC000"/>
                </a:solidFill>
              </a:rPr>
              <a:t>			&lt;callee pointcut&gt;;</a:t>
            </a:r>
          </a:p>
          <a:p>
            <a:pPr marL="0" indent="0">
              <a:buFont typeface="Wingdings 3" charset="2"/>
              <a:buNone/>
            </a:pPr>
            <a:endParaRPr lang="en-US" sz="17600" b="1" dirty="0">
              <a:solidFill>
                <a:srgbClr val="00B050"/>
              </a:solidFill>
            </a:endParaRPr>
          </a:p>
          <a:p>
            <a:pPr marL="0" indent="0">
              <a:buFont typeface="Wingdings 3" charset="2"/>
              <a:buNone/>
            </a:pPr>
            <a:r>
              <a:rPr lang="en-US" sz="17600" b="1" dirty="0">
                <a:solidFill>
                  <a:srgbClr val="00B050"/>
                </a:solidFill>
              </a:rPr>
              <a:t>	</a:t>
            </a:r>
            <a:r>
              <a:rPr lang="en-US" sz="17600" b="1" dirty="0">
                <a:solidFill>
                  <a:srgbClr val="C00000"/>
                </a:solidFill>
              </a:rPr>
              <a:t>pointcut wormhole</a:t>
            </a:r>
            <a:r>
              <a:rPr lang="en-US" sz="17600" b="1" dirty="0">
                <a:solidFill>
                  <a:srgbClr val="00B050"/>
                </a:solidFill>
              </a:rPr>
              <a:t>(</a:t>
            </a:r>
          </a:p>
          <a:p>
            <a:pPr marL="0" indent="0">
              <a:buFont typeface="Wingdings 3" charset="2"/>
              <a:buNone/>
            </a:pPr>
            <a:r>
              <a:rPr lang="en-US" sz="17600" b="1" dirty="0">
                <a:solidFill>
                  <a:srgbClr val="00B050"/>
                </a:solidFill>
              </a:rPr>
              <a:t>			</a:t>
            </a:r>
            <a:r>
              <a:rPr lang="en-US" sz="17600" b="1" dirty="0">
                <a:solidFill>
                  <a:srgbClr val="0070C0"/>
                </a:solidFill>
              </a:rPr>
              <a:t>&lt;caller context&gt;, </a:t>
            </a:r>
            <a:r>
              <a:rPr lang="en-US" sz="17600" b="1" dirty="0">
                <a:solidFill>
                  <a:srgbClr val="FFC000"/>
                </a:solidFill>
              </a:rPr>
              <a:t>&lt;callee context&gt;</a:t>
            </a:r>
            <a:r>
              <a:rPr lang="en-US" sz="17600" b="1" dirty="0">
                <a:solidFill>
                  <a:srgbClr val="00B050"/>
                </a:solidFill>
              </a:rPr>
              <a:t>): 			</a:t>
            </a:r>
            <a:r>
              <a:rPr lang="en-US" sz="17600" b="1" dirty="0" err="1">
                <a:solidFill>
                  <a:srgbClr val="00B050"/>
                </a:solidFill>
              </a:rPr>
              <a:t>cflow</a:t>
            </a:r>
            <a:r>
              <a:rPr lang="en-US" sz="17600" b="1" dirty="0">
                <a:solidFill>
                  <a:srgbClr val="00B050"/>
                </a:solidFill>
              </a:rPr>
              <a:t>(</a:t>
            </a:r>
            <a:r>
              <a:rPr lang="en-US" sz="17600" b="1" dirty="0" err="1">
                <a:solidFill>
                  <a:srgbClr val="7030A0"/>
                </a:solidFill>
              </a:rPr>
              <a:t>callerSpace</a:t>
            </a:r>
            <a:r>
              <a:rPr lang="en-US" sz="17600" b="1" dirty="0">
                <a:solidFill>
                  <a:srgbClr val="7030A0"/>
                </a:solidFill>
              </a:rPr>
              <a:t>(</a:t>
            </a:r>
            <a:r>
              <a:rPr lang="en-US" sz="17600" b="1" dirty="0">
                <a:solidFill>
                  <a:srgbClr val="0070C0"/>
                </a:solidFill>
              </a:rPr>
              <a:t>&lt;caller context&gt;</a:t>
            </a:r>
            <a:r>
              <a:rPr lang="en-US" sz="17600" b="1" dirty="0">
                <a:solidFill>
                  <a:srgbClr val="7030A0"/>
                </a:solidFill>
              </a:rPr>
              <a:t>)</a:t>
            </a:r>
            <a:r>
              <a:rPr lang="en-US" sz="17600" b="1" dirty="0">
                <a:solidFill>
                  <a:srgbClr val="00B050"/>
                </a:solidFill>
              </a:rPr>
              <a:t>)</a:t>
            </a:r>
            <a:r>
              <a:rPr lang="en-US" sz="17600" b="1" dirty="0">
                <a:solidFill>
                  <a:srgbClr val="0070C0"/>
                </a:solidFill>
              </a:rPr>
              <a:t> </a:t>
            </a:r>
          </a:p>
          <a:p>
            <a:pPr marL="0" indent="0">
              <a:buFont typeface="Wingdings 3" charset="2"/>
              <a:buNone/>
            </a:pPr>
            <a:r>
              <a:rPr lang="en-US" sz="17600" b="1" dirty="0">
                <a:solidFill>
                  <a:srgbClr val="00B050"/>
                </a:solidFill>
              </a:rPr>
              <a:t>	</a:t>
            </a:r>
            <a:r>
              <a:rPr lang="sk-SK" sz="17600" b="1" dirty="0">
                <a:solidFill>
                  <a:srgbClr val="00B050"/>
                </a:solidFill>
              </a:rPr>
              <a:t>		</a:t>
            </a:r>
            <a:r>
              <a:rPr lang="en-US" sz="17600" b="1" dirty="0">
                <a:solidFill>
                  <a:srgbClr val="00B050"/>
                </a:solidFill>
              </a:rPr>
              <a:t>&amp;&amp; </a:t>
            </a:r>
            <a:r>
              <a:rPr lang="en-US" sz="17600" b="1" dirty="0" err="1">
                <a:solidFill>
                  <a:srgbClr val="7030A0"/>
                </a:solidFill>
              </a:rPr>
              <a:t>calleeSpace</a:t>
            </a:r>
            <a:r>
              <a:rPr lang="en-US" sz="17600" b="1" dirty="0">
                <a:solidFill>
                  <a:srgbClr val="7030A0"/>
                </a:solidFill>
              </a:rPr>
              <a:t>(</a:t>
            </a:r>
            <a:r>
              <a:rPr lang="en-US" sz="17600" b="1" dirty="0">
                <a:solidFill>
                  <a:srgbClr val="FFC000"/>
                </a:solidFill>
              </a:rPr>
              <a:t>&lt;callee context&gt;</a:t>
            </a:r>
            <a:r>
              <a:rPr lang="en-US" sz="17600" b="1" dirty="0">
                <a:solidFill>
                  <a:srgbClr val="7030A0"/>
                </a:solidFill>
              </a:rPr>
              <a:t>)</a:t>
            </a:r>
            <a:r>
              <a:rPr lang="en-US" sz="17600" b="1" dirty="0">
                <a:solidFill>
                  <a:srgbClr val="FFC000"/>
                </a:solidFill>
              </a:rPr>
              <a:t>;</a:t>
            </a:r>
          </a:p>
          <a:p>
            <a:pPr marL="0" indent="0">
              <a:buFont typeface="Wingdings 3" charset="2"/>
              <a:buNone/>
            </a:pPr>
            <a:endParaRPr lang="en-US" sz="17600" dirty="0"/>
          </a:p>
          <a:p>
            <a:pPr marL="0" indent="0">
              <a:buFont typeface="Wingdings 3" charset="2"/>
              <a:buNone/>
            </a:pPr>
            <a:endParaRPr lang="en-US" dirty="0"/>
          </a:p>
          <a:p>
            <a:pPr marL="0" indent="0">
              <a:buFont typeface="Wingdings 3" charset="2"/>
              <a:buNone/>
            </a:pPr>
            <a:endParaRPr lang="sk-SK" dirty="0"/>
          </a:p>
        </p:txBody>
      </p:sp>
      <p:sp>
        <p:nvSpPr>
          <p:cNvPr id="2" name="Šípka: nadol 1">
            <a:extLst>
              <a:ext uri="{FF2B5EF4-FFF2-40B4-BE49-F238E27FC236}">
                <a16:creationId xmlns:a16="http://schemas.microsoft.com/office/drawing/2014/main" id="{243CBFF0-3CB8-9F01-1777-380A34B076A4}"/>
              </a:ext>
            </a:extLst>
          </p:cNvPr>
          <p:cNvSpPr/>
          <p:nvPr/>
        </p:nvSpPr>
        <p:spPr>
          <a:xfrm rot="5773547">
            <a:off x="6610813" y="2876603"/>
            <a:ext cx="671480" cy="7455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Šípka: nadol 2">
            <a:extLst>
              <a:ext uri="{FF2B5EF4-FFF2-40B4-BE49-F238E27FC236}">
                <a16:creationId xmlns:a16="http://schemas.microsoft.com/office/drawing/2014/main" id="{AE037F23-64A5-2D9D-E748-7278AEC75E96}"/>
              </a:ext>
            </a:extLst>
          </p:cNvPr>
          <p:cNvSpPr/>
          <p:nvPr/>
        </p:nvSpPr>
        <p:spPr>
          <a:xfrm rot="5088937">
            <a:off x="6512625" y="1485520"/>
            <a:ext cx="630962" cy="71544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BlokTextu 4">
            <a:extLst>
              <a:ext uri="{FF2B5EF4-FFF2-40B4-BE49-F238E27FC236}">
                <a16:creationId xmlns:a16="http://schemas.microsoft.com/office/drawing/2014/main" id="{2BF2DE5B-E6BB-424A-2DBA-7F82AA44F9F3}"/>
              </a:ext>
            </a:extLst>
          </p:cNvPr>
          <p:cNvSpPr txBox="1"/>
          <p:nvPr/>
        </p:nvSpPr>
        <p:spPr>
          <a:xfrm>
            <a:off x="7275269" y="2833900"/>
            <a:ext cx="4961615" cy="830997"/>
          </a:xfrm>
          <a:prstGeom prst="rect">
            <a:avLst/>
          </a:prstGeom>
          <a:noFill/>
        </p:spPr>
        <p:txBody>
          <a:bodyPr wrap="none" rtlCol="0">
            <a:spAutoFit/>
          </a:bodyPr>
          <a:lstStyle/>
          <a:p>
            <a:r>
              <a:rPr lang="en-US" sz="2400" b="1" dirty="0"/>
              <a:t>Callee space pointcut to capture </a:t>
            </a:r>
          </a:p>
          <a:p>
            <a:r>
              <a:rPr lang="en-US" sz="2400" b="1" dirty="0"/>
              <a:t>particular callee join points</a:t>
            </a:r>
            <a:endParaRPr lang="sk-SK" sz="2400" b="1" dirty="0"/>
          </a:p>
        </p:txBody>
      </p:sp>
      <p:sp>
        <p:nvSpPr>
          <p:cNvPr id="6" name="BlokTextu 5">
            <a:extLst>
              <a:ext uri="{FF2B5EF4-FFF2-40B4-BE49-F238E27FC236}">
                <a16:creationId xmlns:a16="http://schemas.microsoft.com/office/drawing/2014/main" id="{C930BEE3-D960-AD49-CA9E-3818721331B0}"/>
              </a:ext>
            </a:extLst>
          </p:cNvPr>
          <p:cNvSpPr txBox="1"/>
          <p:nvPr/>
        </p:nvSpPr>
        <p:spPr>
          <a:xfrm>
            <a:off x="7275269" y="1381241"/>
            <a:ext cx="4916731" cy="1200329"/>
          </a:xfrm>
          <a:prstGeom prst="rect">
            <a:avLst/>
          </a:prstGeom>
          <a:noFill/>
        </p:spPr>
        <p:txBody>
          <a:bodyPr wrap="none" rtlCol="0">
            <a:spAutoFit/>
          </a:bodyPr>
          <a:lstStyle/>
          <a:p>
            <a:r>
              <a:rPr lang="en-US" sz="2400" b="1" dirty="0"/>
              <a:t>Caller space pointcut to capture </a:t>
            </a:r>
          </a:p>
          <a:p>
            <a:r>
              <a:rPr lang="en-US" sz="2400" b="1" dirty="0"/>
              <a:t>particular caller join points</a:t>
            </a:r>
            <a:endParaRPr lang="sk-SK" sz="2400" b="1" dirty="0"/>
          </a:p>
          <a:p>
            <a:endParaRPr lang="sk-SK" sz="2400" b="1" dirty="0"/>
          </a:p>
        </p:txBody>
      </p:sp>
      <p:sp>
        <p:nvSpPr>
          <p:cNvPr id="8" name="Šípka: nadol 7">
            <a:extLst>
              <a:ext uri="{FF2B5EF4-FFF2-40B4-BE49-F238E27FC236}">
                <a16:creationId xmlns:a16="http://schemas.microsoft.com/office/drawing/2014/main" id="{726B257C-20E2-3DB0-0AA9-CE59A914A046}"/>
              </a:ext>
            </a:extLst>
          </p:cNvPr>
          <p:cNvSpPr/>
          <p:nvPr/>
        </p:nvSpPr>
        <p:spPr>
          <a:xfrm rot="3413340">
            <a:off x="6261161" y="4108601"/>
            <a:ext cx="671480" cy="7455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BlokTextu 8">
            <a:extLst>
              <a:ext uri="{FF2B5EF4-FFF2-40B4-BE49-F238E27FC236}">
                <a16:creationId xmlns:a16="http://schemas.microsoft.com/office/drawing/2014/main" id="{5519890C-2539-0DE5-B956-5AF5502EFF7B}"/>
              </a:ext>
            </a:extLst>
          </p:cNvPr>
          <p:cNvSpPr txBox="1"/>
          <p:nvPr/>
        </p:nvSpPr>
        <p:spPr>
          <a:xfrm>
            <a:off x="7092561" y="3881230"/>
            <a:ext cx="4786888" cy="1200329"/>
          </a:xfrm>
          <a:prstGeom prst="rect">
            <a:avLst/>
          </a:prstGeom>
          <a:noFill/>
        </p:spPr>
        <p:txBody>
          <a:bodyPr wrap="none" rtlCol="0">
            <a:spAutoFit/>
          </a:bodyPr>
          <a:lstStyle/>
          <a:p>
            <a:r>
              <a:rPr lang="en-US" sz="2400" b="1" dirty="0"/>
              <a:t>Specifying situation where new </a:t>
            </a:r>
          </a:p>
          <a:p>
            <a:r>
              <a:rPr lang="en-US" sz="2400" b="1" dirty="0"/>
              <a:t>Concern based on both </a:t>
            </a:r>
          </a:p>
          <a:p>
            <a:r>
              <a:rPr lang="en-US" sz="2400" b="1" dirty="0"/>
              <a:t>concerns should be applied</a:t>
            </a:r>
            <a:endParaRPr lang="sk-SK" sz="2400" b="1" dirty="0"/>
          </a:p>
        </p:txBody>
      </p:sp>
    </p:spTree>
    <p:extLst>
      <p:ext uri="{BB962C8B-B14F-4D97-AF65-F5344CB8AC3E}">
        <p14:creationId xmlns:p14="http://schemas.microsoft.com/office/powerpoint/2010/main" val="4115048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obsah 2">
            <a:extLst>
              <a:ext uri="{FF2B5EF4-FFF2-40B4-BE49-F238E27FC236}">
                <a16:creationId xmlns:a16="http://schemas.microsoft.com/office/drawing/2014/main" id="{CB8CA2D5-E0CF-DDBE-7FB6-687E1892D1A5}"/>
              </a:ext>
            </a:extLst>
          </p:cNvPr>
          <p:cNvSpPr txBox="1">
            <a:spLocks/>
          </p:cNvSpPr>
          <p:nvPr/>
        </p:nvSpPr>
        <p:spPr>
          <a:xfrm>
            <a:off x="321377" y="315754"/>
            <a:ext cx="12877615" cy="64592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sk-SK" sz="4400" b="1" dirty="0" err="1">
                <a:solidFill>
                  <a:srgbClr val="C00000"/>
                </a:solidFill>
              </a:rPr>
              <a:t>void</a:t>
            </a:r>
            <a:r>
              <a:rPr lang="sk-SK" sz="4400" b="1" dirty="0">
                <a:solidFill>
                  <a:srgbClr val="C00000"/>
                </a:solidFill>
              </a:rPr>
              <a:t> </a:t>
            </a:r>
            <a:r>
              <a:rPr lang="sk-SK" sz="4400" b="1" dirty="0" err="1">
                <a:solidFill>
                  <a:srgbClr val="C00000"/>
                </a:solidFill>
              </a:rPr>
              <a:t>around</a:t>
            </a:r>
            <a:r>
              <a:rPr lang="en-US" sz="4400" b="1" dirty="0">
                <a:solidFill>
                  <a:srgbClr val="C00000"/>
                </a:solidFill>
              </a:rPr>
              <a:t>(</a:t>
            </a:r>
          </a:p>
          <a:p>
            <a:pPr marL="0" indent="0">
              <a:buFont typeface="Wingdings 3" charset="2"/>
              <a:buNone/>
            </a:pPr>
            <a:r>
              <a:rPr lang="en-US" sz="4400" b="1" dirty="0">
                <a:solidFill>
                  <a:srgbClr val="00B050"/>
                </a:solidFill>
              </a:rPr>
              <a:t>	     </a:t>
            </a:r>
            <a:r>
              <a:rPr lang="en-US" sz="4400" b="1" dirty="0">
                <a:solidFill>
                  <a:srgbClr val="0070C0"/>
                </a:solidFill>
              </a:rPr>
              <a:t>&lt;caller context&gt;</a:t>
            </a:r>
            <a:r>
              <a:rPr lang="en-US" sz="4400" b="1" dirty="0">
                <a:solidFill>
                  <a:srgbClr val="C00000"/>
                </a:solidFill>
              </a:rPr>
              <a:t>,</a:t>
            </a:r>
            <a:r>
              <a:rPr lang="en-US" sz="4400" b="1" dirty="0">
                <a:solidFill>
                  <a:srgbClr val="0070C0"/>
                </a:solidFill>
              </a:rPr>
              <a:t> </a:t>
            </a:r>
            <a:r>
              <a:rPr lang="en-US" sz="4400" b="1" dirty="0">
                <a:solidFill>
                  <a:srgbClr val="FFC000"/>
                </a:solidFill>
              </a:rPr>
              <a:t>&lt;callee context&gt;</a:t>
            </a:r>
            <a:r>
              <a:rPr lang="en-US" sz="4400" b="1" dirty="0">
                <a:solidFill>
                  <a:srgbClr val="C00000"/>
                </a:solidFill>
              </a:rPr>
              <a:t>):</a:t>
            </a:r>
            <a:r>
              <a:rPr lang="en-US" sz="4400" b="1" dirty="0">
                <a:solidFill>
                  <a:srgbClr val="00B050"/>
                </a:solidFill>
              </a:rPr>
              <a:t> 			c</a:t>
            </a:r>
            <a:endParaRPr lang="sk-SK" sz="4400" b="1" dirty="0">
              <a:solidFill>
                <a:srgbClr val="00B050"/>
              </a:solidFill>
            </a:endParaRPr>
          </a:p>
          <a:p>
            <a:pPr marL="0" indent="0">
              <a:buFont typeface="Wingdings 3" charset="2"/>
              <a:buNone/>
            </a:pPr>
            <a:r>
              <a:rPr lang="en-US" sz="4400" b="1" dirty="0">
                <a:solidFill>
                  <a:srgbClr val="00B050"/>
                </a:solidFill>
              </a:rPr>
              <a:t>	</a:t>
            </a:r>
            <a:r>
              <a:rPr lang="en-US" sz="4400" b="1" dirty="0">
                <a:solidFill>
                  <a:srgbClr val="7030A0"/>
                </a:solidFill>
              </a:rPr>
              <a:t>w</a:t>
            </a:r>
            <a:r>
              <a:rPr lang="sk-SK" sz="4400" b="1" dirty="0" err="1">
                <a:solidFill>
                  <a:srgbClr val="7030A0"/>
                </a:solidFill>
              </a:rPr>
              <a:t>ormhole</a:t>
            </a:r>
            <a:r>
              <a:rPr lang="en-US" sz="4400" b="1" dirty="0">
                <a:solidFill>
                  <a:srgbClr val="7030A0"/>
                </a:solidFill>
              </a:rPr>
              <a:t>(</a:t>
            </a:r>
          </a:p>
          <a:p>
            <a:pPr marL="0" indent="0">
              <a:buFont typeface="Wingdings 3" charset="2"/>
              <a:buNone/>
            </a:pPr>
            <a:r>
              <a:rPr lang="en-US" sz="4400" b="1" dirty="0">
                <a:solidFill>
                  <a:srgbClr val="00B050"/>
                </a:solidFill>
              </a:rPr>
              <a:t>			</a:t>
            </a:r>
            <a:r>
              <a:rPr lang="en-US" sz="4400" b="1" dirty="0">
                <a:solidFill>
                  <a:srgbClr val="0070C0"/>
                </a:solidFill>
              </a:rPr>
              <a:t>&lt;caller context&gt;</a:t>
            </a:r>
            <a:r>
              <a:rPr lang="en-US" sz="4400" b="1" dirty="0">
                <a:solidFill>
                  <a:srgbClr val="7030A0"/>
                </a:solidFill>
              </a:rPr>
              <a:t>,</a:t>
            </a:r>
            <a:r>
              <a:rPr lang="en-US" sz="4400" b="1" dirty="0">
                <a:solidFill>
                  <a:srgbClr val="0070C0"/>
                </a:solidFill>
              </a:rPr>
              <a:t> </a:t>
            </a:r>
            <a:r>
              <a:rPr lang="en-US" sz="4400" b="1" dirty="0">
                <a:solidFill>
                  <a:srgbClr val="FFC000"/>
                </a:solidFill>
              </a:rPr>
              <a:t>&lt;callee context&gt;</a:t>
            </a:r>
            <a:r>
              <a:rPr lang="en-US" sz="4400" b="1" dirty="0">
                <a:solidFill>
                  <a:srgbClr val="7030A0"/>
                </a:solidFill>
              </a:rPr>
              <a:t>) { </a:t>
            </a:r>
          </a:p>
          <a:p>
            <a:pPr marL="0" indent="0">
              <a:buFont typeface="Wingdings 3" charset="2"/>
              <a:buNone/>
            </a:pPr>
            <a:r>
              <a:rPr lang="en-US" sz="4400" b="1" dirty="0">
                <a:solidFill>
                  <a:srgbClr val="00B050"/>
                </a:solidFill>
              </a:rPr>
              <a:t>		</a:t>
            </a:r>
            <a:r>
              <a:rPr lang="en-US" sz="4400" b="1" dirty="0">
                <a:solidFill>
                  <a:schemeClr val="tx1"/>
                </a:solidFill>
              </a:rPr>
              <a:t>// implementation</a:t>
            </a:r>
          </a:p>
          <a:p>
            <a:pPr marL="0" indent="0">
              <a:buFont typeface="Wingdings 3" charset="2"/>
              <a:buNone/>
            </a:pPr>
            <a:r>
              <a:rPr lang="en-US" sz="4400" b="1" dirty="0">
                <a:solidFill>
                  <a:schemeClr val="tx1"/>
                </a:solidFill>
              </a:rPr>
              <a:t>		// of crosscutting concern</a:t>
            </a:r>
          </a:p>
          <a:p>
            <a:pPr marL="0" indent="0">
              <a:buFont typeface="Wingdings 3" charset="2"/>
              <a:buNone/>
            </a:pPr>
            <a:r>
              <a:rPr lang="en-US" sz="4400" b="1" dirty="0">
                <a:solidFill>
                  <a:srgbClr val="00B050"/>
                </a:solidFill>
              </a:rPr>
              <a:t>	</a:t>
            </a:r>
            <a:r>
              <a:rPr lang="en-US" sz="4400" b="1" dirty="0">
                <a:solidFill>
                  <a:srgbClr val="7030A0"/>
                </a:solidFill>
              </a:rPr>
              <a:t>}</a:t>
            </a:r>
          </a:p>
          <a:p>
            <a:pPr marL="0" indent="0">
              <a:buFont typeface="Wingdings 3" charset="2"/>
              <a:buNone/>
            </a:pPr>
            <a:r>
              <a:rPr lang="en-US" sz="4400" b="1" dirty="0">
                <a:solidFill>
                  <a:srgbClr val="00B050"/>
                </a:solidFill>
              </a:rPr>
              <a:t>}</a:t>
            </a:r>
          </a:p>
          <a:p>
            <a:pPr marL="0" indent="0">
              <a:buFont typeface="Wingdings 3" charset="2"/>
              <a:buNone/>
            </a:pPr>
            <a:endParaRPr lang="en-US" sz="17600" dirty="0"/>
          </a:p>
          <a:p>
            <a:pPr marL="0" indent="0">
              <a:buFont typeface="Wingdings 3" charset="2"/>
              <a:buNone/>
            </a:pPr>
            <a:endParaRPr lang="en-US" dirty="0"/>
          </a:p>
          <a:p>
            <a:pPr marL="0" indent="0">
              <a:buFont typeface="Wingdings 3" charset="2"/>
              <a:buNone/>
            </a:pPr>
            <a:endParaRPr lang="sk-SK" dirty="0"/>
          </a:p>
        </p:txBody>
      </p:sp>
      <p:sp>
        <p:nvSpPr>
          <p:cNvPr id="5" name="Šípka: nadol 4">
            <a:extLst>
              <a:ext uri="{FF2B5EF4-FFF2-40B4-BE49-F238E27FC236}">
                <a16:creationId xmlns:a16="http://schemas.microsoft.com/office/drawing/2014/main" id="{E38706B4-C4BD-E885-302F-3FD040307891}"/>
              </a:ext>
            </a:extLst>
          </p:cNvPr>
          <p:cNvSpPr/>
          <p:nvPr/>
        </p:nvSpPr>
        <p:spPr>
          <a:xfrm rot="8771718">
            <a:off x="3052537" y="5118746"/>
            <a:ext cx="1194707" cy="10531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a:extLst>
              <a:ext uri="{FF2B5EF4-FFF2-40B4-BE49-F238E27FC236}">
                <a16:creationId xmlns:a16="http://schemas.microsoft.com/office/drawing/2014/main" id="{E8898216-FDCE-108B-15DB-C0FC391E9D99}"/>
              </a:ext>
            </a:extLst>
          </p:cNvPr>
          <p:cNvSpPr txBox="1"/>
          <p:nvPr/>
        </p:nvSpPr>
        <p:spPr>
          <a:xfrm>
            <a:off x="4196552" y="5323677"/>
            <a:ext cx="7404591" cy="1384995"/>
          </a:xfrm>
          <a:prstGeom prst="rect">
            <a:avLst/>
          </a:prstGeom>
          <a:noFill/>
        </p:spPr>
        <p:txBody>
          <a:bodyPr wrap="none" rtlCol="0">
            <a:spAutoFit/>
          </a:bodyPr>
          <a:lstStyle/>
          <a:p>
            <a:r>
              <a:rPr lang="en-US" sz="2800" dirty="0"/>
              <a:t>Here the concern demanding the connection </a:t>
            </a:r>
          </a:p>
          <a:p>
            <a:r>
              <a:rPr lang="en-US" sz="2800" dirty="0"/>
              <a:t>of two distinct spaces is implemented in</a:t>
            </a:r>
          </a:p>
          <a:p>
            <a:r>
              <a:rPr lang="en-US" sz="2800" dirty="0"/>
              <a:t> separated aspect – modularized</a:t>
            </a:r>
            <a:endParaRPr lang="sk-SK" sz="2800" dirty="0"/>
          </a:p>
        </p:txBody>
      </p:sp>
    </p:spTree>
    <p:extLst>
      <p:ext uri="{BB962C8B-B14F-4D97-AF65-F5344CB8AC3E}">
        <p14:creationId xmlns:p14="http://schemas.microsoft.com/office/powerpoint/2010/main" val="413035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6DA037-7125-059E-F3E9-19CFA40BC724}"/>
              </a:ext>
            </a:extLst>
          </p:cNvPr>
          <p:cNvSpPr>
            <a:spLocks noGrp="1"/>
          </p:cNvSpPr>
          <p:nvPr>
            <p:ph type="title"/>
          </p:nvPr>
        </p:nvSpPr>
        <p:spPr>
          <a:xfrm>
            <a:off x="491218" y="253342"/>
            <a:ext cx="8596668" cy="1320800"/>
          </a:xfrm>
        </p:spPr>
        <p:txBody>
          <a:bodyPr>
            <a:noAutofit/>
          </a:bodyPr>
          <a:lstStyle/>
          <a:p>
            <a:r>
              <a:rPr lang="en-US" sz="5400" b="1" dirty="0"/>
              <a:t>Autochthonous – Intrinsic Aspect-Oriented Patterns</a:t>
            </a:r>
            <a:endParaRPr lang="sk-SK" sz="5400" b="1" dirty="0"/>
          </a:p>
        </p:txBody>
      </p:sp>
      <p:sp>
        <p:nvSpPr>
          <p:cNvPr id="3" name="Zástupný objekt pre obsah 2">
            <a:extLst>
              <a:ext uri="{FF2B5EF4-FFF2-40B4-BE49-F238E27FC236}">
                <a16:creationId xmlns:a16="http://schemas.microsoft.com/office/drawing/2014/main" id="{66A34527-B418-F74E-1639-1E26377ED7EF}"/>
              </a:ext>
            </a:extLst>
          </p:cNvPr>
          <p:cNvSpPr>
            <a:spLocks noGrp="1"/>
          </p:cNvSpPr>
          <p:nvPr>
            <p:ph idx="1"/>
          </p:nvPr>
        </p:nvSpPr>
        <p:spPr/>
        <p:txBody>
          <a:bodyPr/>
          <a:lstStyle/>
          <a:p>
            <a:r>
              <a:rPr lang="en-US" sz="2400" dirty="0"/>
              <a:t>Cannot be used without aspect-oriented technology (aspect oriented world)</a:t>
            </a:r>
          </a:p>
          <a:p>
            <a:pPr lvl="1"/>
            <a:r>
              <a:rPr lang="en-US" sz="1800" dirty="0"/>
              <a:t> usually require to employ some of various kinds of weaving</a:t>
            </a:r>
            <a:endParaRPr lang="sk-SK" sz="1800" dirty="0"/>
          </a:p>
        </p:txBody>
      </p:sp>
      <p:sp>
        <p:nvSpPr>
          <p:cNvPr id="4" name="BlokTextu 3">
            <a:extLst>
              <a:ext uri="{FF2B5EF4-FFF2-40B4-BE49-F238E27FC236}">
                <a16:creationId xmlns:a16="http://schemas.microsoft.com/office/drawing/2014/main" id="{E9547C8B-C2F0-B2C7-1B34-9EEBCFB7823A}"/>
              </a:ext>
            </a:extLst>
          </p:cNvPr>
          <p:cNvSpPr txBox="1"/>
          <p:nvPr/>
        </p:nvSpPr>
        <p:spPr>
          <a:xfrm>
            <a:off x="677334" y="3572180"/>
            <a:ext cx="2385589" cy="646331"/>
          </a:xfrm>
          <a:prstGeom prst="rect">
            <a:avLst/>
          </a:prstGeom>
          <a:noFill/>
        </p:spPr>
        <p:txBody>
          <a:bodyPr wrap="none" rtlCol="0">
            <a:spAutoFit/>
          </a:bodyPr>
          <a:lstStyle/>
          <a:p>
            <a:r>
              <a:rPr lang="en-US" sz="3600" b="1" dirty="0"/>
              <a:t>Examples:</a:t>
            </a:r>
            <a:endParaRPr lang="sk-SK" sz="3600" b="1" dirty="0"/>
          </a:p>
        </p:txBody>
      </p:sp>
      <p:sp>
        <p:nvSpPr>
          <p:cNvPr id="5" name="BlokTextu 4">
            <a:extLst>
              <a:ext uri="{FF2B5EF4-FFF2-40B4-BE49-F238E27FC236}">
                <a16:creationId xmlns:a16="http://schemas.microsoft.com/office/drawing/2014/main" id="{94D9E1F6-EAF7-BDB1-18FB-A3429C89C54B}"/>
              </a:ext>
            </a:extLst>
          </p:cNvPr>
          <p:cNvSpPr txBox="1"/>
          <p:nvPr/>
        </p:nvSpPr>
        <p:spPr>
          <a:xfrm>
            <a:off x="1752949" y="4232984"/>
            <a:ext cx="2949525" cy="707886"/>
          </a:xfrm>
          <a:prstGeom prst="rect">
            <a:avLst/>
          </a:prstGeom>
          <a:noFill/>
        </p:spPr>
        <p:txBody>
          <a:bodyPr wrap="none" rtlCol="0">
            <a:spAutoFit/>
          </a:bodyPr>
          <a:lstStyle/>
          <a:p>
            <a:r>
              <a:rPr lang="en-US" sz="4000" b="1" i="1" dirty="0"/>
              <a:t>- Wormhole</a:t>
            </a:r>
            <a:endParaRPr lang="sk-SK" sz="4000" b="1" i="1" dirty="0"/>
          </a:p>
        </p:txBody>
      </p:sp>
      <p:sp>
        <p:nvSpPr>
          <p:cNvPr id="6" name="BlokTextu 5">
            <a:extLst>
              <a:ext uri="{FF2B5EF4-FFF2-40B4-BE49-F238E27FC236}">
                <a16:creationId xmlns:a16="http://schemas.microsoft.com/office/drawing/2014/main" id="{C7415C3B-4917-682D-62BC-BCD6C233750F}"/>
              </a:ext>
            </a:extLst>
          </p:cNvPr>
          <p:cNvSpPr txBox="1"/>
          <p:nvPr/>
        </p:nvSpPr>
        <p:spPr>
          <a:xfrm>
            <a:off x="1752949" y="4819431"/>
            <a:ext cx="6323847" cy="707886"/>
          </a:xfrm>
          <a:prstGeom prst="rect">
            <a:avLst/>
          </a:prstGeom>
          <a:noFill/>
        </p:spPr>
        <p:txBody>
          <a:bodyPr wrap="none" rtlCol="0">
            <a:spAutoFit/>
          </a:bodyPr>
          <a:lstStyle/>
          <a:p>
            <a:r>
              <a:rPr lang="en-US" sz="4000" b="1" i="1" dirty="0"/>
              <a:t>- Worker Object Creation</a:t>
            </a:r>
            <a:endParaRPr lang="sk-SK" sz="4000" b="1" i="1" dirty="0"/>
          </a:p>
        </p:txBody>
      </p:sp>
      <p:sp>
        <p:nvSpPr>
          <p:cNvPr id="7" name="BlokTextu 6">
            <a:extLst>
              <a:ext uri="{FF2B5EF4-FFF2-40B4-BE49-F238E27FC236}">
                <a16:creationId xmlns:a16="http://schemas.microsoft.com/office/drawing/2014/main" id="{6F1CE512-7089-B184-9233-BF0F43378E5C}"/>
              </a:ext>
            </a:extLst>
          </p:cNvPr>
          <p:cNvSpPr txBox="1"/>
          <p:nvPr/>
        </p:nvSpPr>
        <p:spPr>
          <a:xfrm>
            <a:off x="1752948" y="5403923"/>
            <a:ext cx="3626698" cy="707886"/>
          </a:xfrm>
          <a:prstGeom prst="rect">
            <a:avLst/>
          </a:prstGeom>
          <a:noFill/>
        </p:spPr>
        <p:txBody>
          <a:bodyPr wrap="none" rtlCol="0">
            <a:spAutoFit/>
          </a:bodyPr>
          <a:lstStyle/>
          <a:p>
            <a:r>
              <a:rPr lang="en-US" sz="4000" b="1" i="1" dirty="0"/>
              <a:t>- Cuckoo’s Egg</a:t>
            </a:r>
            <a:endParaRPr lang="sk-SK" sz="4000" b="1" i="1" dirty="0"/>
          </a:p>
        </p:txBody>
      </p:sp>
    </p:spTree>
    <p:extLst>
      <p:ext uri="{BB962C8B-B14F-4D97-AF65-F5344CB8AC3E}">
        <p14:creationId xmlns:p14="http://schemas.microsoft.com/office/powerpoint/2010/main" val="502530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33946B91-3002-9AC8-9E40-86810B2342E9}"/>
              </a:ext>
            </a:extLst>
          </p:cNvPr>
          <p:cNvSpPr txBox="1">
            <a:spLocks/>
          </p:cNvSpPr>
          <p:nvPr/>
        </p:nvSpPr>
        <p:spPr>
          <a:xfrm>
            <a:off x="438682" y="155692"/>
            <a:ext cx="9769973"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a:t>Wormhole</a:t>
            </a:r>
            <a:endParaRPr lang="sk-SK" sz="6000" b="1" dirty="0"/>
          </a:p>
        </p:txBody>
      </p:sp>
      <p:sp>
        <p:nvSpPr>
          <p:cNvPr id="5" name="BlokTextu 4">
            <a:extLst>
              <a:ext uri="{FF2B5EF4-FFF2-40B4-BE49-F238E27FC236}">
                <a16:creationId xmlns:a16="http://schemas.microsoft.com/office/drawing/2014/main" id="{716E0832-CBBF-0592-824A-CC5E6226EB51}"/>
              </a:ext>
            </a:extLst>
          </p:cNvPr>
          <p:cNvSpPr txBox="1"/>
          <p:nvPr/>
        </p:nvSpPr>
        <p:spPr>
          <a:xfrm>
            <a:off x="1161469" y="2092614"/>
            <a:ext cx="9496510" cy="1754326"/>
          </a:xfrm>
          <a:prstGeom prst="rect">
            <a:avLst/>
          </a:prstGeom>
          <a:noFill/>
        </p:spPr>
        <p:txBody>
          <a:bodyPr wrap="none" rtlCol="0">
            <a:spAutoFit/>
          </a:bodyPr>
          <a:lstStyle/>
          <a:p>
            <a:r>
              <a:rPr lang="en-US" sz="3600" b="1" dirty="0">
                <a:solidFill>
                  <a:srgbClr val="FF0000"/>
                </a:solidFill>
              </a:rPr>
              <a:t>The calling object should be known within </a:t>
            </a:r>
          </a:p>
          <a:p>
            <a:r>
              <a:rPr lang="en-US" sz="3600" b="1" dirty="0">
                <a:solidFill>
                  <a:srgbClr val="FF0000"/>
                </a:solidFill>
              </a:rPr>
              <a:t>the context of the method being called</a:t>
            </a:r>
            <a:r>
              <a:rPr lang="en-US" sz="3600" b="1" dirty="0"/>
              <a:t>,</a:t>
            </a:r>
          </a:p>
          <a:p>
            <a:r>
              <a:rPr lang="en-US" sz="3600" b="1" dirty="0">
                <a:solidFill>
                  <a:srgbClr val="0070C0"/>
                </a:solidFill>
              </a:rPr>
              <a:t>but without transferring it as a parameter.</a:t>
            </a:r>
            <a:endParaRPr lang="sk-SK" sz="3600" b="1" dirty="0">
              <a:solidFill>
                <a:srgbClr val="0070C0"/>
              </a:solidFill>
            </a:endParaRPr>
          </a:p>
        </p:txBody>
      </p:sp>
      <p:sp>
        <p:nvSpPr>
          <p:cNvPr id="6" name="BlokTextu 5">
            <a:extLst>
              <a:ext uri="{FF2B5EF4-FFF2-40B4-BE49-F238E27FC236}">
                <a16:creationId xmlns:a16="http://schemas.microsoft.com/office/drawing/2014/main" id="{171B0F9E-98EB-6650-FDCD-2AB418CC23C5}"/>
              </a:ext>
            </a:extLst>
          </p:cNvPr>
          <p:cNvSpPr txBox="1"/>
          <p:nvPr/>
        </p:nvSpPr>
        <p:spPr>
          <a:xfrm>
            <a:off x="98576" y="1352682"/>
            <a:ext cx="5657318" cy="646331"/>
          </a:xfrm>
          <a:prstGeom prst="rect">
            <a:avLst/>
          </a:prstGeom>
          <a:noFill/>
        </p:spPr>
        <p:txBody>
          <a:bodyPr wrap="none" rtlCol="0">
            <a:spAutoFit/>
          </a:bodyPr>
          <a:lstStyle/>
          <a:p>
            <a:r>
              <a:rPr lang="en-US" sz="3600" b="1" dirty="0"/>
              <a:t>CONTRADICTING FORCES:</a:t>
            </a:r>
            <a:endParaRPr lang="sk-SK" sz="3600" b="1" dirty="0"/>
          </a:p>
        </p:txBody>
      </p:sp>
      <p:sp>
        <p:nvSpPr>
          <p:cNvPr id="7" name="BlokTextu 6">
            <a:extLst>
              <a:ext uri="{FF2B5EF4-FFF2-40B4-BE49-F238E27FC236}">
                <a16:creationId xmlns:a16="http://schemas.microsoft.com/office/drawing/2014/main" id="{A2C42F64-9295-3EEE-6204-9BB4519238CA}"/>
              </a:ext>
            </a:extLst>
          </p:cNvPr>
          <p:cNvSpPr txBox="1"/>
          <p:nvPr/>
        </p:nvSpPr>
        <p:spPr>
          <a:xfrm>
            <a:off x="439797" y="1946521"/>
            <a:ext cx="721672" cy="769441"/>
          </a:xfrm>
          <a:prstGeom prst="rect">
            <a:avLst/>
          </a:prstGeom>
          <a:noFill/>
        </p:spPr>
        <p:txBody>
          <a:bodyPr wrap="none" rtlCol="0">
            <a:spAutoFit/>
          </a:bodyPr>
          <a:lstStyle/>
          <a:p>
            <a:r>
              <a:rPr lang="en-US" sz="4400" b="1" dirty="0">
                <a:solidFill>
                  <a:srgbClr val="FF0000"/>
                </a:solidFill>
              </a:rPr>
              <a:t>1.</a:t>
            </a:r>
            <a:endParaRPr lang="sk-SK" sz="4400" b="1" dirty="0">
              <a:solidFill>
                <a:srgbClr val="FF0000"/>
              </a:solidFill>
            </a:endParaRPr>
          </a:p>
        </p:txBody>
      </p:sp>
      <p:sp>
        <p:nvSpPr>
          <p:cNvPr id="8" name="BlokTextu 7">
            <a:extLst>
              <a:ext uri="{FF2B5EF4-FFF2-40B4-BE49-F238E27FC236}">
                <a16:creationId xmlns:a16="http://schemas.microsoft.com/office/drawing/2014/main" id="{82CAFADC-97E0-CE71-0670-53816C0B6602}"/>
              </a:ext>
            </a:extLst>
          </p:cNvPr>
          <p:cNvSpPr txBox="1"/>
          <p:nvPr/>
        </p:nvSpPr>
        <p:spPr>
          <a:xfrm>
            <a:off x="439797" y="3077499"/>
            <a:ext cx="721672" cy="769441"/>
          </a:xfrm>
          <a:prstGeom prst="rect">
            <a:avLst/>
          </a:prstGeom>
          <a:noFill/>
        </p:spPr>
        <p:txBody>
          <a:bodyPr wrap="none" rtlCol="0">
            <a:spAutoFit/>
          </a:bodyPr>
          <a:lstStyle/>
          <a:p>
            <a:r>
              <a:rPr lang="en-US" sz="4400" b="1" dirty="0">
                <a:solidFill>
                  <a:srgbClr val="0070C0"/>
                </a:solidFill>
              </a:rPr>
              <a:t>2.</a:t>
            </a:r>
            <a:endParaRPr lang="sk-SK" sz="4400" b="1" dirty="0">
              <a:solidFill>
                <a:srgbClr val="0070C0"/>
              </a:solidFill>
            </a:endParaRPr>
          </a:p>
        </p:txBody>
      </p:sp>
      <p:sp>
        <p:nvSpPr>
          <p:cNvPr id="9" name="BlokTextu 8">
            <a:extLst>
              <a:ext uri="{FF2B5EF4-FFF2-40B4-BE49-F238E27FC236}">
                <a16:creationId xmlns:a16="http://schemas.microsoft.com/office/drawing/2014/main" id="{1D1A60D5-869B-BE7D-21FC-7A9BA1C17F0D}"/>
              </a:ext>
            </a:extLst>
          </p:cNvPr>
          <p:cNvSpPr txBox="1"/>
          <p:nvPr/>
        </p:nvSpPr>
        <p:spPr>
          <a:xfrm>
            <a:off x="98576" y="4026931"/>
            <a:ext cx="4482317" cy="646331"/>
          </a:xfrm>
          <a:prstGeom prst="rect">
            <a:avLst/>
          </a:prstGeom>
          <a:noFill/>
        </p:spPr>
        <p:txBody>
          <a:bodyPr wrap="none" rtlCol="0">
            <a:spAutoFit/>
          </a:bodyPr>
          <a:lstStyle/>
          <a:p>
            <a:r>
              <a:rPr lang="en-US" sz="3600" b="1" dirty="0"/>
              <a:t>THEIR RESOLUTION:</a:t>
            </a:r>
            <a:endParaRPr lang="sk-SK" sz="3600" b="1" dirty="0"/>
          </a:p>
        </p:txBody>
      </p:sp>
      <p:sp>
        <p:nvSpPr>
          <p:cNvPr id="10" name="BlokTextu 9">
            <a:extLst>
              <a:ext uri="{FF2B5EF4-FFF2-40B4-BE49-F238E27FC236}">
                <a16:creationId xmlns:a16="http://schemas.microsoft.com/office/drawing/2014/main" id="{24341A33-A17C-2BCC-E609-10B1A5B5811D}"/>
              </a:ext>
            </a:extLst>
          </p:cNvPr>
          <p:cNvSpPr txBox="1"/>
          <p:nvPr/>
        </p:nvSpPr>
        <p:spPr>
          <a:xfrm>
            <a:off x="579998" y="4782150"/>
            <a:ext cx="11843307" cy="1754326"/>
          </a:xfrm>
          <a:prstGeom prst="rect">
            <a:avLst/>
          </a:prstGeom>
          <a:noFill/>
        </p:spPr>
        <p:txBody>
          <a:bodyPr wrap="none" rtlCol="0">
            <a:spAutoFit/>
          </a:bodyPr>
          <a:lstStyle/>
          <a:p>
            <a:r>
              <a:rPr lang="en-US" sz="3600" b="1" dirty="0">
                <a:solidFill>
                  <a:srgbClr val="C00000"/>
                </a:solidFill>
              </a:rPr>
              <a:t>Connecting two distinct spaces and resolving </a:t>
            </a:r>
          </a:p>
          <a:p>
            <a:r>
              <a:rPr lang="en-US" sz="3600" b="1" dirty="0">
                <a:solidFill>
                  <a:srgbClr val="C00000"/>
                </a:solidFill>
              </a:rPr>
              <a:t>crosscutting concern that requires both of them </a:t>
            </a:r>
          </a:p>
          <a:p>
            <a:r>
              <a:rPr lang="en-US" sz="3600" b="1" dirty="0">
                <a:solidFill>
                  <a:srgbClr val="C00000"/>
                </a:solidFill>
              </a:rPr>
              <a:t>in </a:t>
            </a:r>
            <a:r>
              <a:rPr lang="en-US" sz="3600" b="1" dirty="0" err="1">
                <a:solidFill>
                  <a:srgbClr val="C00000"/>
                </a:solidFill>
              </a:rPr>
              <a:t>sparated</a:t>
            </a:r>
            <a:r>
              <a:rPr lang="en-US" sz="3600" b="1" dirty="0">
                <a:solidFill>
                  <a:srgbClr val="C00000"/>
                </a:solidFill>
              </a:rPr>
              <a:t> aspect (original code remains unaffected)</a:t>
            </a:r>
            <a:endParaRPr lang="sk-SK" sz="3600" b="1" dirty="0">
              <a:solidFill>
                <a:srgbClr val="C00000"/>
              </a:solidFill>
            </a:endParaRPr>
          </a:p>
        </p:txBody>
      </p:sp>
    </p:spTree>
    <p:extLst>
      <p:ext uri="{BB962C8B-B14F-4D97-AF65-F5344CB8AC3E}">
        <p14:creationId xmlns:p14="http://schemas.microsoft.com/office/powerpoint/2010/main" val="4019076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7A99453D-2DBB-432C-E8FB-FCC6EF99D469}"/>
              </a:ext>
            </a:extLst>
          </p:cNvPr>
          <p:cNvSpPr txBox="1">
            <a:spLocks/>
          </p:cNvSpPr>
          <p:nvPr/>
        </p:nvSpPr>
        <p:spPr>
          <a:xfrm>
            <a:off x="328888" y="122467"/>
            <a:ext cx="9769973"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k-SK" sz="6000" b="1" dirty="0"/>
              <a:t>W</a:t>
            </a:r>
            <a:r>
              <a:rPr lang="en-US" sz="6000" b="1" dirty="0" err="1"/>
              <a:t>hy</a:t>
            </a:r>
            <a:r>
              <a:rPr lang="en-US" sz="6000" b="1" dirty="0"/>
              <a:t> autochthonous?</a:t>
            </a:r>
            <a:endParaRPr lang="sk-SK" sz="6000" b="1" dirty="0"/>
          </a:p>
        </p:txBody>
      </p:sp>
      <p:sp>
        <p:nvSpPr>
          <p:cNvPr id="5" name="Zástupný objekt pre obsah 2">
            <a:extLst>
              <a:ext uri="{FF2B5EF4-FFF2-40B4-BE49-F238E27FC236}">
                <a16:creationId xmlns:a16="http://schemas.microsoft.com/office/drawing/2014/main" id="{837AF716-C48F-C140-4568-FA0F7656FB36}"/>
              </a:ext>
            </a:extLst>
          </p:cNvPr>
          <p:cNvSpPr txBox="1">
            <a:spLocks/>
          </p:cNvSpPr>
          <p:nvPr/>
        </p:nvSpPr>
        <p:spPr>
          <a:xfrm>
            <a:off x="112757" y="1443267"/>
            <a:ext cx="11396472" cy="5292266"/>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4100" b="1" dirty="0">
                <a:solidFill>
                  <a:schemeClr val="tx1"/>
                </a:solidFill>
              </a:rPr>
              <a:t>public aspect </a:t>
            </a:r>
            <a:r>
              <a:rPr lang="en-US" sz="4100" b="1" dirty="0" err="1">
                <a:solidFill>
                  <a:schemeClr val="tx1"/>
                </a:solidFill>
              </a:rPr>
              <a:t>WormHoleAspect</a:t>
            </a:r>
            <a:r>
              <a:rPr lang="en-US" sz="4100" b="1" dirty="0">
                <a:solidFill>
                  <a:schemeClr val="tx1"/>
                </a:solidFill>
              </a:rPr>
              <a:t>()</a:t>
            </a:r>
            <a:r>
              <a:rPr lang="en-US" sz="4100" dirty="0">
                <a:solidFill>
                  <a:schemeClr val="tx1"/>
                </a:solidFill>
              </a:rPr>
              <a:t> {</a:t>
            </a:r>
          </a:p>
          <a:p>
            <a:pPr marL="0" indent="0">
              <a:buFont typeface="Wingdings 3" charset="2"/>
              <a:buNone/>
            </a:pPr>
            <a:r>
              <a:rPr lang="en-US" sz="4100" dirty="0">
                <a:solidFill>
                  <a:schemeClr val="tx1"/>
                </a:solidFill>
              </a:rPr>
              <a:t>	</a:t>
            </a:r>
            <a:r>
              <a:rPr lang="en-US" sz="4100" b="1" dirty="0">
                <a:solidFill>
                  <a:srgbClr val="FF0000"/>
                </a:solidFill>
              </a:rPr>
              <a:t>pointcut </a:t>
            </a:r>
            <a:r>
              <a:rPr lang="en-US" sz="4100" b="1" dirty="0" err="1">
                <a:solidFill>
                  <a:srgbClr val="FF0000"/>
                </a:solidFill>
              </a:rPr>
              <a:t>callerSpace</a:t>
            </a:r>
            <a:r>
              <a:rPr lang="en-US" sz="4100" b="1" dirty="0">
                <a:solidFill>
                  <a:schemeClr val="tx1"/>
                </a:solidFill>
              </a:rPr>
              <a:t>(&lt;caller context&gt;):</a:t>
            </a:r>
          </a:p>
          <a:p>
            <a:pPr marL="0" indent="0">
              <a:buFont typeface="Wingdings 3" charset="2"/>
              <a:buNone/>
            </a:pPr>
            <a:r>
              <a:rPr lang="en-US" sz="4100" b="1" dirty="0">
                <a:solidFill>
                  <a:schemeClr val="tx1"/>
                </a:solidFill>
              </a:rPr>
              <a:t>			&lt;caller pointcut&gt;;</a:t>
            </a:r>
          </a:p>
          <a:p>
            <a:pPr marL="0" indent="0">
              <a:buFont typeface="Wingdings 3" charset="2"/>
              <a:buNone/>
            </a:pPr>
            <a:r>
              <a:rPr lang="en-US" sz="4100" b="1" dirty="0">
                <a:solidFill>
                  <a:schemeClr val="tx1"/>
                </a:solidFill>
              </a:rPr>
              <a:t>	</a:t>
            </a:r>
            <a:r>
              <a:rPr lang="en-US" sz="4100" b="1" dirty="0">
                <a:solidFill>
                  <a:srgbClr val="FF0000"/>
                </a:solidFill>
              </a:rPr>
              <a:t>pointcut </a:t>
            </a:r>
            <a:r>
              <a:rPr lang="en-US" sz="4100" b="1" dirty="0" err="1">
                <a:solidFill>
                  <a:srgbClr val="FF0000"/>
                </a:solidFill>
              </a:rPr>
              <a:t>calleeSpace</a:t>
            </a:r>
            <a:r>
              <a:rPr lang="en-US" sz="4100" b="1" dirty="0">
                <a:solidFill>
                  <a:schemeClr val="tx1"/>
                </a:solidFill>
              </a:rPr>
              <a:t>(&lt;callee context&gt;):</a:t>
            </a:r>
          </a:p>
          <a:p>
            <a:pPr marL="0" indent="0">
              <a:buFont typeface="Wingdings 3" charset="2"/>
              <a:buNone/>
            </a:pPr>
            <a:r>
              <a:rPr lang="en-US" sz="4100" b="1" dirty="0">
                <a:solidFill>
                  <a:schemeClr val="tx1"/>
                </a:solidFill>
              </a:rPr>
              <a:t>			&lt;callee pointcut&gt;;</a:t>
            </a:r>
          </a:p>
          <a:p>
            <a:pPr marL="0" indent="0">
              <a:buFont typeface="Wingdings 3" charset="2"/>
              <a:buNone/>
            </a:pPr>
            <a:endParaRPr lang="en-US" sz="4100" b="1" dirty="0">
              <a:solidFill>
                <a:schemeClr val="tx1"/>
              </a:solidFill>
            </a:endParaRPr>
          </a:p>
          <a:p>
            <a:pPr marL="0" indent="0">
              <a:buFont typeface="Wingdings 3" charset="2"/>
              <a:buNone/>
            </a:pPr>
            <a:endParaRPr lang="en-US" sz="4100" b="1" dirty="0">
              <a:solidFill>
                <a:schemeClr val="tx1"/>
              </a:solidFill>
            </a:endParaRPr>
          </a:p>
          <a:p>
            <a:pPr marL="0" indent="0">
              <a:buFont typeface="Wingdings 3" charset="2"/>
              <a:buNone/>
            </a:pPr>
            <a:r>
              <a:rPr lang="en-US" sz="4100" b="1" dirty="0">
                <a:solidFill>
                  <a:schemeClr val="tx1"/>
                </a:solidFill>
              </a:rPr>
              <a:t>	</a:t>
            </a:r>
            <a:r>
              <a:rPr lang="en-US" sz="4100" b="1" dirty="0">
                <a:solidFill>
                  <a:srgbClr val="FF0000"/>
                </a:solidFill>
              </a:rPr>
              <a:t>pointcut wormhole(</a:t>
            </a:r>
          </a:p>
          <a:p>
            <a:pPr marL="0" indent="0">
              <a:buFont typeface="Wingdings 3" charset="2"/>
              <a:buNone/>
            </a:pPr>
            <a:r>
              <a:rPr lang="en-US" sz="4100" b="1" dirty="0">
                <a:solidFill>
                  <a:srgbClr val="FF0000"/>
                </a:solidFill>
              </a:rPr>
              <a:t>			&lt;caller context&gt;, &lt;callee context&gt;): 			</a:t>
            </a:r>
            <a:r>
              <a:rPr lang="en-US" sz="4100" b="1" dirty="0" err="1">
                <a:solidFill>
                  <a:srgbClr val="FF0000"/>
                </a:solidFill>
              </a:rPr>
              <a:t>cflow</a:t>
            </a:r>
            <a:r>
              <a:rPr lang="en-US" sz="4100" b="1" dirty="0">
                <a:solidFill>
                  <a:srgbClr val="FF0000"/>
                </a:solidFill>
              </a:rPr>
              <a:t>(</a:t>
            </a:r>
            <a:r>
              <a:rPr lang="en-US" sz="4100" b="1" dirty="0" err="1">
                <a:solidFill>
                  <a:srgbClr val="FF0000"/>
                </a:solidFill>
              </a:rPr>
              <a:t>callerSpace</a:t>
            </a:r>
            <a:r>
              <a:rPr lang="en-US" sz="4100" b="1" dirty="0">
                <a:solidFill>
                  <a:srgbClr val="FF0000"/>
                </a:solidFill>
              </a:rPr>
              <a:t>(&lt;caller context&gt;)) </a:t>
            </a:r>
          </a:p>
          <a:p>
            <a:pPr marL="0" indent="0">
              <a:buFont typeface="Wingdings 3" charset="2"/>
              <a:buNone/>
            </a:pPr>
            <a:r>
              <a:rPr lang="en-US" sz="4100" b="1" dirty="0">
                <a:solidFill>
                  <a:srgbClr val="FF0000"/>
                </a:solidFill>
              </a:rPr>
              <a:t>	</a:t>
            </a:r>
            <a:r>
              <a:rPr lang="sk-SK" sz="4100" b="1" dirty="0">
                <a:solidFill>
                  <a:srgbClr val="FF0000"/>
                </a:solidFill>
              </a:rPr>
              <a:t>		</a:t>
            </a:r>
            <a:r>
              <a:rPr lang="en-US" sz="4100" b="1" dirty="0">
                <a:solidFill>
                  <a:srgbClr val="FF0000"/>
                </a:solidFill>
              </a:rPr>
              <a:t>&amp;&amp; </a:t>
            </a:r>
            <a:r>
              <a:rPr lang="en-US" sz="4100" b="1" dirty="0" err="1">
                <a:solidFill>
                  <a:srgbClr val="FF0000"/>
                </a:solidFill>
              </a:rPr>
              <a:t>calleeSpace</a:t>
            </a:r>
            <a:r>
              <a:rPr lang="en-US" sz="4100" b="1" dirty="0">
                <a:solidFill>
                  <a:srgbClr val="FF0000"/>
                </a:solidFill>
              </a:rPr>
              <a:t>(&lt;callee context&gt;);</a:t>
            </a:r>
          </a:p>
          <a:p>
            <a:pPr marL="0" indent="0">
              <a:buFont typeface="Wingdings 3" charset="2"/>
              <a:buNone/>
            </a:pPr>
            <a:endParaRPr lang="en-US" sz="17600" dirty="0"/>
          </a:p>
          <a:p>
            <a:pPr marL="0" indent="0">
              <a:buFont typeface="Wingdings 3" charset="2"/>
              <a:buNone/>
            </a:pPr>
            <a:endParaRPr lang="en-US" dirty="0"/>
          </a:p>
          <a:p>
            <a:pPr marL="0" indent="0">
              <a:buFont typeface="Wingdings 3" charset="2"/>
              <a:buNone/>
            </a:pPr>
            <a:endParaRPr lang="sk-SK" dirty="0"/>
          </a:p>
        </p:txBody>
      </p:sp>
      <p:sp>
        <p:nvSpPr>
          <p:cNvPr id="6" name="BlokTextu 5">
            <a:extLst>
              <a:ext uri="{FF2B5EF4-FFF2-40B4-BE49-F238E27FC236}">
                <a16:creationId xmlns:a16="http://schemas.microsoft.com/office/drawing/2014/main" id="{BECBA0F0-20D0-2DFD-A77C-DF20E5BD5D21}"/>
              </a:ext>
            </a:extLst>
          </p:cNvPr>
          <p:cNvSpPr txBox="1"/>
          <p:nvPr/>
        </p:nvSpPr>
        <p:spPr>
          <a:xfrm>
            <a:off x="7844683" y="4754594"/>
            <a:ext cx="4229043" cy="1569660"/>
          </a:xfrm>
          <a:prstGeom prst="rect">
            <a:avLst/>
          </a:prstGeom>
          <a:noFill/>
        </p:spPr>
        <p:txBody>
          <a:bodyPr wrap="none" rtlCol="0">
            <a:spAutoFit/>
          </a:bodyPr>
          <a:lstStyle/>
          <a:p>
            <a:r>
              <a:rPr lang="en-US" sz="2400" b="1" dirty="0">
                <a:solidFill>
                  <a:srgbClr val="0070C0"/>
                </a:solidFill>
              </a:rPr>
              <a:t>In object oriented word this</a:t>
            </a:r>
          </a:p>
          <a:p>
            <a:r>
              <a:rPr lang="en-US" sz="2400" b="1" dirty="0">
                <a:solidFill>
                  <a:srgbClr val="0070C0"/>
                </a:solidFill>
              </a:rPr>
              <a:t>can be treated only using </a:t>
            </a:r>
          </a:p>
          <a:p>
            <a:r>
              <a:rPr lang="en-US" sz="2400" b="1" dirty="0">
                <a:solidFill>
                  <a:srgbClr val="0070C0"/>
                </a:solidFill>
              </a:rPr>
              <a:t>function arguments and </a:t>
            </a:r>
          </a:p>
          <a:p>
            <a:r>
              <a:rPr lang="en-US" sz="2400" b="1" dirty="0">
                <a:solidFill>
                  <a:srgbClr val="0070C0"/>
                </a:solidFill>
              </a:rPr>
              <a:t>Possibly tangling concerns</a:t>
            </a:r>
            <a:endParaRPr lang="sk-SK" sz="2400" b="1" dirty="0">
              <a:solidFill>
                <a:srgbClr val="0070C0"/>
              </a:solidFill>
            </a:endParaRPr>
          </a:p>
        </p:txBody>
      </p:sp>
      <p:sp>
        <p:nvSpPr>
          <p:cNvPr id="7" name="BlokTextu 6">
            <a:extLst>
              <a:ext uri="{FF2B5EF4-FFF2-40B4-BE49-F238E27FC236}">
                <a16:creationId xmlns:a16="http://schemas.microsoft.com/office/drawing/2014/main" id="{407D0EAA-30EF-C6E6-34D1-C006E38333ED}"/>
              </a:ext>
            </a:extLst>
          </p:cNvPr>
          <p:cNvSpPr txBox="1"/>
          <p:nvPr/>
        </p:nvSpPr>
        <p:spPr>
          <a:xfrm>
            <a:off x="7754915" y="1318576"/>
            <a:ext cx="4318811" cy="1938992"/>
          </a:xfrm>
          <a:prstGeom prst="rect">
            <a:avLst/>
          </a:prstGeom>
          <a:noFill/>
        </p:spPr>
        <p:txBody>
          <a:bodyPr wrap="none" rtlCol="0">
            <a:spAutoFit/>
          </a:bodyPr>
          <a:lstStyle/>
          <a:p>
            <a:r>
              <a:rPr lang="en-US" sz="2400" b="1" dirty="0">
                <a:solidFill>
                  <a:srgbClr val="0070C0"/>
                </a:solidFill>
              </a:rPr>
              <a:t>Selects callee and caller join</a:t>
            </a:r>
          </a:p>
          <a:p>
            <a:r>
              <a:rPr lang="en-US" sz="2400" b="1" dirty="0">
                <a:solidFill>
                  <a:srgbClr val="0070C0"/>
                </a:solidFill>
              </a:rPr>
              <a:t>points followed by their </a:t>
            </a:r>
          </a:p>
          <a:p>
            <a:r>
              <a:rPr lang="en-US" sz="2400" b="1" dirty="0">
                <a:solidFill>
                  <a:srgbClr val="0070C0"/>
                </a:solidFill>
              </a:rPr>
              <a:t>connection to solve </a:t>
            </a:r>
          </a:p>
          <a:p>
            <a:r>
              <a:rPr lang="en-US" sz="2400" b="1" dirty="0">
                <a:solidFill>
                  <a:srgbClr val="0070C0"/>
                </a:solidFill>
              </a:rPr>
              <a:t>crosscutting concern</a:t>
            </a:r>
          </a:p>
          <a:p>
            <a:r>
              <a:rPr lang="en-US" sz="2400" b="1" dirty="0">
                <a:solidFill>
                  <a:srgbClr val="0070C0"/>
                </a:solidFill>
              </a:rPr>
              <a:t>using custom advice</a:t>
            </a:r>
            <a:endParaRPr lang="sk-SK" sz="2400" b="1" dirty="0">
              <a:solidFill>
                <a:srgbClr val="0070C0"/>
              </a:solidFill>
            </a:endParaRPr>
          </a:p>
        </p:txBody>
      </p:sp>
      <p:sp>
        <p:nvSpPr>
          <p:cNvPr id="8" name="Šípka: obojsmerná vodorovná 7">
            <a:extLst>
              <a:ext uri="{FF2B5EF4-FFF2-40B4-BE49-F238E27FC236}">
                <a16:creationId xmlns:a16="http://schemas.microsoft.com/office/drawing/2014/main" id="{37145F07-A6F2-1643-9372-AF59F53A43FE}"/>
              </a:ext>
            </a:extLst>
          </p:cNvPr>
          <p:cNvSpPr/>
          <p:nvPr/>
        </p:nvSpPr>
        <p:spPr>
          <a:xfrm>
            <a:off x="7485132" y="3479836"/>
            <a:ext cx="2913133" cy="1042149"/>
          </a:xfrm>
          <a:prstGeom prst="lef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804318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1315DE40-C9A0-1703-91DA-69764834A06C}"/>
              </a:ext>
            </a:extLst>
          </p:cNvPr>
          <p:cNvSpPr>
            <a:spLocks noGrp="1"/>
          </p:cNvSpPr>
          <p:nvPr>
            <p:ph type="title"/>
          </p:nvPr>
        </p:nvSpPr>
        <p:spPr>
          <a:xfrm>
            <a:off x="587834" y="156238"/>
            <a:ext cx="9769973" cy="1320800"/>
          </a:xfrm>
        </p:spPr>
        <p:txBody>
          <a:bodyPr>
            <a:noAutofit/>
          </a:bodyPr>
          <a:lstStyle/>
          <a:p>
            <a:r>
              <a:rPr lang="en-US" sz="6600" b="1" dirty="0"/>
              <a:t>Cuckoo’s Egg</a:t>
            </a:r>
            <a:endParaRPr lang="sk-SK" sz="6600" b="1" dirty="0"/>
          </a:p>
        </p:txBody>
      </p:sp>
      <p:sp>
        <p:nvSpPr>
          <p:cNvPr id="6" name="BlokTextu 5">
            <a:extLst>
              <a:ext uri="{FF2B5EF4-FFF2-40B4-BE49-F238E27FC236}">
                <a16:creationId xmlns:a16="http://schemas.microsoft.com/office/drawing/2014/main" id="{07898078-E0E1-C1A8-4CB3-76101BE836F3}"/>
              </a:ext>
            </a:extLst>
          </p:cNvPr>
          <p:cNvSpPr txBox="1"/>
          <p:nvPr/>
        </p:nvSpPr>
        <p:spPr>
          <a:xfrm>
            <a:off x="1323319" y="5476915"/>
            <a:ext cx="10868681" cy="1200329"/>
          </a:xfrm>
          <a:prstGeom prst="rect">
            <a:avLst/>
          </a:prstGeom>
          <a:noFill/>
        </p:spPr>
        <p:txBody>
          <a:bodyPr wrap="none" rtlCol="0">
            <a:spAutoFit/>
          </a:bodyPr>
          <a:lstStyle/>
          <a:p>
            <a:r>
              <a:rPr lang="en-US" dirty="0"/>
              <a:t>Source: </a:t>
            </a:r>
            <a:r>
              <a:rPr lang="en-US" dirty="0">
                <a:hlinkClick r:id="rId2"/>
              </a:rPr>
              <a:t>https://www.google.com/url?sa=i&amp;url=https%3A%2F%2Ftheconversation.com%2Fegg-colours-</a:t>
            </a:r>
            <a:endParaRPr lang="sk-SK" dirty="0"/>
          </a:p>
          <a:p>
            <a:r>
              <a:rPr lang="en-US" dirty="0"/>
              <a:t>make-cuckoos-masters-of-disguise-34217&amp;psig=AOvVaw3NA4ZXURt2uxocGpdamS0T&amp;ust=</a:t>
            </a:r>
            <a:endParaRPr lang="sk-SK" dirty="0"/>
          </a:p>
          <a:p>
            <a:r>
              <a:rPr lang="en-US" dirty="0"/>
              <a:t>1724701901436000&amp;source=</a:t>
            </a:r>
            <a:r>
              <a:rPr lang="en-US" dirty="0" err="1"/>
              <a:t>images&amp;cd</a:t>
            </a:r>
            <a:r>
              <a:rPr lang="en-US" dirty="0"/>
              <a:t>=</a:t>
            </a:r>
            <a:r>
              <a:rPr lang="en-US" dirty="0" err="1"/>
              <a:t>vfe&amp;opi</a:t>
            </a:r>
            <a:r>
              <a:rPr lang="en-US" dirty="0"/>
              <a:t>=89978449&amp;ved=0CBIQjRxqFwoTCLCqrrT1kIgDFQAAAAA</a:t>
            </a:r>
            <a:endParaRPr lang="sk-SK" dirty="0"/>
          </a:p>
          <a:p>
            <a:r>
              <a:rPr lang="en-US" dirty="0" err="1"/>
              <a:t>dAAAAABAE</a:t>
            </a:r>
            <a:endParaRPr lang="sk-SK" dirty="0"/>
          </a:p>
        </p:txBody>
      </p:sp>
      <p:sp>
        <p:nvSpPr>
          <p:cNvPr id="9" name="Zástupný objekt pre obsah 8">
            <a:extLst>
              <a:ext uri="{FF2B5EF4-FFF2-40B4-BE49-F238E27FC236}">
                <a16:creationId xmlns:a16="http://schemas.microsoft.com/office/drawing/2014/main" id="{59C603AC-D15A-F008-35BA-201AD5DC6827}"/>
              </a:ext>
            </a:extLst>
          </p:cNvPr>
          <p:cNvSpPr>
            <a:spLocks noGrp="1"/>
          </p:cNvSpPr>
          <p:nvPr>
            <p:ph idx="1"/>
          </p:nvPr>
        </p:nvSpPr>
        <p:spPr>
          <a:xfrm>
            <a:off x="109288" y="1326824"/>
            <a:ext cx="4402067" cy="3880773"/>
          </a:xfrm>
        </p:spPr>
        <p:txBody>
          <a:bodyPr>
            <a:normAutofit fontScale="92500"/>
          </a:bodyPr>
          <a:lstStyle/>
          <a:p>
            <a:r>
              <a:rPr lang="en-US" sz="2400" dirty="0"/>
              <a:t>As Egg similar to other</a:t>
            </a:r>
            <a:r>
              <a:rPr lang="sk-SK" sz="2400" dirty="0"/>
              <a:t> </a:t>
            </a:r>
            <a:r>
              <a:rPr lang="en-US" sz="2400" dirty="0"/>
              <a:t>eggs in analogy while </a:t>
            </a:r>
            <a:r>
              <a:rPr lang="en-US" sz="2400" b="1" dirty="0">
                <a:solidFill>
                  <a:srgbClr val="FF0000"/>
                </a:solidFill>
              </a:rPr>
              <a:t>substituting existing functionality under similar/known type in program</a:t>
            </a:r>
            <a:r>
              <a:rPr lang="en-US" sz="2400" dirty="0"/>
              <a:t>:</a:t>
            </a:r>
          </a:p>
          <a:p>
            <a:pPr lvl="1"/>
            <a:r>
              <a:rPr lang="en-US" sz="4000" b="1" dirty="0">
                <a:solidFill>
                  <a:srgbClr val="FF0000"/>
                </a:solidFill>
              </a:rPr>
              <a:t>BENEFIT: </a:t>
            </a:r>
            <a:r>
              <a:rPr lang="en-US" sz="2000" dirty="0"/>
              <a:t>existing functionality remained unchanged only new concern is employed as the substitution while instantiating of the  </a:t>
            </a:r>
            <a:endParaRPr lang="sk-SK" sz="2000" dirty="0"/>
          </a:p>
        </p:txBody>
      </p:sp>
      <p:pic>
        <p:nvPicPr>
          <p:cNvPr id="1026" name="Picture 2" descr="Egg colours make cuckoos masters of disguise">
            <a:extLst>
              <a:ext uri="{FF2B5EF4-FFF2-40B4-BE49-F238E27FC236}">
                <a16:creationId xmlns:a16="http://schemas.microsoft.com/office/drawing/2014/main" id="{558E7C11-C8F0-8BD3-6138-93D1A4B3F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022" y="1477038"/>
            <a:ext cx="7597690" cy="374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414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obsah 2">
            <a:extLst>
              <a:ext uri="{FF2B5EF4-FFF2-40B4-BE49-F238E27FC236}">
                <a16:creationId xmlns:a16="http://schemas.microsoft.com/office/drawing/2014/main" id="{4A09C4F7-F4FF-2E0C-D0E2-39B74D06D256}"/>
              </a:ext>
            </a:extLst>
          </p:cNvPr>
          <p:cNvSpPr txBox="1">
            <a:spLocks/>
          </p:cNvSpPr>
          <p:nvPr/>
        </p:nvSpPr>
        <p:spPr>
          <a:xfrm>
            <a:off x="138559" y="313784"/>
            <a:ext cx="9414223" cy="6459249"/>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7600" b="1" dirty="0">
                <a:solidFill>
                  <a:srgbClr val="FF0000"/>
                </a:solidFill>
              </a:rPr>
              <a:t>public aspect </a:t>
            </a:r>
            <a:r>
              <a:rPr lang="sk-SK" sz="17600" b="1" dirty="0" err="1">
                <a:solidFill>
                  <a:srgbClr val="FF0000"/>
                </a:solidFill>
              </a:rPr>
              <a:t>CuckoosEggAspect</a:t>
            </a:r>
            <a:r>
              <a:rPr lang="en-US" sz="17600" b="1" dirty="0">
                <a:solidFill>
                  <a:srgbClr val="FF0000"/>
                </a:solidFill>
              </a:rPr>
              <a:t>()</a:t>
            </a:r>
            <a:r>
              <a:rPr lang="en-US" sz="17600" dirty="0"/>
              <a:t> </a:t>
            </a:r>
            <a:r>
              <a:rPr lang="en-US" sz="17600" b="1" dirty="0"/>
              <a:t>{</a:t>
            </a:r>
          </a:p>
          <a:p>
            <a:pPr marL="0" indent="0">
              <a:buFont typeface="Wingdings 3" charset="2"/>
              <a:buNone/>
            </a:pPr>
            <a:r>
              <a:rPr lang="en-US" sz="17600" dirty="0"/>
              <a:t>	</a:t>
            </a:r>
            <a:r>
              <a:rPr lang="en-US" sz="17600" b="1" dirty="0">
                <a:solidFill>
                  <a:srgbClr val="0070C0"/>
                </a:solidFill>
              </a:rPr>
              <a:t>pointcut </a:t>
            </a:r>
            <a:r>
              <a:rPr lang="en-US" sz="17600" b="1" dirty="0" err="1">
                <a:solidFill>
                  <a:srgbClr val="0070C0"/>
                </a:solidFill>
              </a:rPr>
              <a:t>cuckoosConstructors</a:t>
            </a:r>
            <a:r>
              <a:rPr lang="en-US" sz="17600" b="1" dirty="0">
                <a:solidFill>
                  <a:srgbClr val="0070C0"/>
                </a:solidFill>
              </a:rPr>
              <a:t>():</a:t>
            </a:r>
          </a:p>
          <a:p>
            <a:pPr marL="0" indent="0">
              <a:buFont typeface="Wingdings 3" charset="2"/>
              <a:buNone/>
            </a:pPr>
            <a:r>
              <a:rPr lang="en-US" sz="17600" b="1" dirty="0">
                <a:solidFill>
                  <a:srgbClr val="FFC000"/>
                </a:solidFill>
              </a:rPr>
              <a:t>		call(</a:t>
            </a:r>
            <a:r>
              <a:rPr lang="en-US" sz="17600" b="1" dirty="0" err="1">
                <a:solidFill>
                  <a:srgbClr val="00B050"/>
                </a:solidFill>
              </a:rPr>
              <a:t>EggClass.</a:t>
            </a:r>
            <a:r>
              <a:rPr lang="en-US" sz="17600" b="1" dirty="0" err="1">
                <a:solidFill>
                  <a:srgbClr val="7030A0"/>
                </a:solidFill>
              </a:rPr>
              <a:t>new</a:t>
            </a:r>
            <a:r>
              <a:rPr lang="en-US" sz="17600" b="1" dirty="0">
                <a:solidFill>
                  <a:srgbClr val="7030A0"/>
                </a:solidFill>
              </a:rPr>
              <a:t>()</a:t>
            </a:r>
            <a:r>
              <a:rPr lang="en-US" sz="17600" b="1" dirty="0">
                <a:solidFill>
                  <a:srgbClr val="FFC000"/>
                </a:solidFill>
              </a:rPr>
              <a:t>):</a:t>
            </a:r>
          </a:p>
          <a:p>
            <a:pPr marL="0" indent="0">
              <a:buFont typeface="Wingdings 3" charset="2"/>
              <a:buNone/>
            </a:pPr>
            <a:r>
              <a:rPr lang="en-US" sz="17600" b="1" dirty="0">
                <a:solidFill>
                  <a:srgbClr val="FFC000"/>
                </a:solidFill>
              </a:rPr>
              <a:t>			&lt;callee pointcut&gt;;</a:t>
            </a:r>
          </a:p>
          <a:p>
            <a:pPr marL="0" indent="0">
              <a:buFont typeface="Wingdings 3" charset="2"/>
              <a:buNone/>
            </a:pPr>
            <a:endParaRPr lang="en-US" sz="17600" b="1" dirty="0">
              <a:solidFill>
                <a:srgbClr val="00B050"/>
              </a:solidFill>
            </a:endParaRPr>
          </a:p>
          <a:p>
            <a:pPr marL="0" indent="0">
              <a:buFont typeface="Wingdings 3" charset="2"/>
              <a:buNone/>
            </a:pPr>
            <a:r>
              <a:rPr lang="en-US" sz="17600" b="1" dirty="0">
                <a:solidFill>
                  <a:srgbClr val="00B050"/>
                </a:solidFill>
              </a:rPr>
              <a:t>	</a:t>
            </a:r>
            <a:r>
              <a:rPr lang="en-US" sz="17600" b="1" dirty="0" err="1">
                <a:solidFill>
                  <a:srgbClr val="0070C0"/>
                </a:solidFill>
              </a:rPr>
              <a:t>AbstractEgg</a:t>
            </a:r>
            <a:r>
              <a:rPr lang="en-US" sz="17600" b="1" dirty="0">
                <a:solidFill>
                  <a:srgbClr val="C00000"/>
                </a:solidFill>
              </a:rPr>
              <a:t> around()</a:t>
            </a:r>
            <a:r>
              <a:rPr lang="en-US" sz="17600" b="1" dirty="0">
                <a:solidFill>
                  <a:srgbClr val="00B050"/>
                </a:solidFill>
              </a:rPr>
              <a:t>	:			                                 		</a:t>
            </a:r>
            <a:r>
              <a:rPr lang="en-US" sz="17600" b="1" dirty="0" err="1">
                <a:solidFill>
                  <a:srgbClr val="00B050"/>
                </a:solidFill>
              </a:rPr>
              <a:t>cuckoosConstructors</a:t>
            </a:r>
            <a:r>
              <a:rPr lang="en-US" sz="17600" b="1" dirty="0">
                <a:solidFill>
                  <a:srgbClr val="00B050"/>
                </a:solidFill>
              </a:rPr>
              <a:t>()</a:t>
            </a:r>
            <a:r>
              <a:rPr lang="en-US" sz="17600" b="1" dirty="0">
                <a:solidFill>
                  <a:srgbClr val="0070C0"/>
                </a:solidFill>
              </a:rPr>
              <a:t> </a:t>
            </a:r>
            <a:r>
              <a:rPr lang="en-US" sz="17600" b="1" dirty="0">
                <a:solidFill>
                  <a:srgbClr val="00B050"/>
                </a:solidFill>
              </a:rPr>
              <a:t>{</a:t>
            </a:r>
          </a:p>
          <a:p>
            <a:pPr marL="0" indent="0">
              <a:buFont typeface="Wingdings 3" charset="2"/>
              <a:buNone/>
            </a:pPr>
            <a:r>
              <a:rPr lang="en-US" sz="17600" b="1" dirty="0">
                <a:solidFill>
                  <a:srgbClr val="00B050"/>
                </a:solidFill>
              </a:rPr>
              <a:t>	</a:t>
            </a:r>
            <a:r>
              <a:rPr lang="sk-SK" sz="17600" b="1" dirty="0">
                <a:solidFill>
                  <a:srgbClr val="00B050"/>
                </a:solidFill>
              </a:rPr>
              <a:t>		</a:t>
            </a:r>
            <a:r>
              <a:rPr lang="en-US" sz="17600" b="1" dirty="0">
                <a:solidFill>
                  <a:srgbClr val="00B050"/>
                </a:solidFill>
              </a:rPr>
              <a:t>return </a:t>
            </a:r>
            <a:r>
              <a:rPr lang="en-US" sz="17600" b="1" dirty="0">
                <a:solidFill>
                  <a:srgbClr val="7030A0"/>
                </a:solidFill>
              </a:rPr>
              <a:t>new </a:t>
            </a:r>
            <a:r>
              <a:rPr lang="en-US" sz="17600" b="1" dirty="0" err="1">
                <a:solidFill>
                  <a:srgbClr val="7030A0"/>
                </a:solidFill>
              </a:rPr>
              <a:t>CuckoosEgg</a:t>
            </a:r>
            <a:r>
              <a:rPr lang="en-US" sz="17600" b="1" dirty="0">
                <a:solidFill>
                  <a:srgbClr val="7030A0"/>
                </a:solidFill>
              </a:rPr>
              <a:t>();</a:t>
            </a:r>
          </a:p>
          <a:p>
            <a:pPr marL="0" indent="0">
              <a:buFont typeface="Wingdings 3" charset="2"/>
              <a:buNone/>
            </a:pPr>
            <a:r>
              <a:rPr lang="en-US" sz="17600" dirty="0"/>
              <a:t>	</a:t>
            </a:r>
            <a:r>
              <a:rPr lang="en-US" sz="17600" b="1" dirty="0">
                <a:solidFill>
                  <a:srgbClr val="00B050"/>
                </a:solidFill>
              </a:rPr>
              <a:t>}</a:t>
            </a:r>
          </a:p>
          <a:p>
            <a:pPr marL="0" indent="0">
              <a:buFont typeface="Wingdings 3" charset="2"/>
              <a:buNone/>
            </a:pPr>
            <a:r>
              <a:rPr lang="en-US" sz="17600" b="1" dirty="0">
                <a:solidFill>
                  <a:schemeClr val="tx1"/>
                </a:solidFill>
              </a:rPr>
              <a:t>}</a:t>
            </a:r>
          </a:p>
          <a:p>
            <a:pPr marL="0" indent="0">
              <a:buFont typeface="Wingdings 3" charset="2"/>
              <a:buNone/>
            </a:pPr>
            <a:endParaRPr lang="en-US" dirty="0"/>
          </a:p>
          <a:p>
            <a:pPr marL="0" indent="0">
              <a:buFont typeface="Wingdings 3" charset="2"/>
              <a:buNone/>
            </a:pPr>
            <a:endParaRPr lang="sk-SK" dirty="0"/>
          </a:p>
        </p:txBody>
      </p:sp>
      <p:sp>
        <p:nvSpPr>
          <p:cNvPr id="5" name="Šípka: nadol 4">
            <a:extLst>
              <a:ext uri="{FF2B5EF4-FFF2-40B4-BE49-F238E27FC236}">
                <a16:creationId xmlns:a16="http://schemas.microsoft.com/office/drawing/2014/main" id="{83B8CA4E-1CBE-A134-7E1C-C5B8FE8C4B5C}"/>
              </a:ext>
            </a:extLst>
          </p:cNvPr>
          <p:cNvSpPr/>
          <p:nvPr/>
        </p:nvSpPr>
        <p:spPr>
          <a:xfrm rot="7074724">
            <a:off x="6451191" y="1922394"/>
            <a:ext cx="1194707" cy="10531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a:extLst>
              <a:ext uri="{FF2B5EF4-FFF2-40B4-BE49-F238E27FC236}">
                <a16:creationId xmlns:a16="http://schemas.microsoft.com/office/drawing/2014/main" id="{37ADB9E2-EB2F-C3C4-65D4-095AF78AB7B3}"/>
              </a:ext>
            </a:extLst>
          </p:cNvPr>
          <p:cNvSpPr txBox="1"/>
          <p:nvPr/>
        </p:nvSpPr>
        <p:spPr>
          <a:xfrm>
            <a:off x="7793511" y="1674620"/>
            <a:ext cx="4532010" cy="2554545"/>
          </a:xfrm>
          <a:prstGeom prst="rect">
            <a:avLst/>
          </a:prstGeom>
          <a:noFill/>
        </p:spPr>
        <p:txBody>
          <a:bodyPr wrap="none" rtlCol="0">
            <a:spAutoFit/>
          </a:bodyPr>
          <a:lstStyle/>
          <a:p>
            <a:r>
              <a:rPr lang="en-US" sz="3200" b="1" dirty="0"/>
              <a:t>Getting call of </a:t>
            </a:r>
          </a:p>
          <a:p>
            <a:r>
              <a:rPr lang="en-US" sz="3200" b="1" dirty="0"/>
              <a:t>constructor join point </a:t>
            </a:r>
          </a:p>
          <a:p>
            <a:r>
              <a:rPr lang="en-US" sz="3200" b="1" dirty="0"/>
              <a:t>of </a:t>
            </a:r>
            <a:r>
              <a:rPr lang="en-US" sz="3200" b="1" dirty="0" err="1"/>
              <a:t>EggClass</a:t>
            </a:r>
            <a:r>
              <a:rPr lang="en-US" sz="3200" b="1" dirty="0"/>
              <a:t> (should be</a:t>
            </a:r>
          </a:p>
          <a:p>
            <a:r>
              <a:rPr lang="en-US" sz="3200" b="1" dirty="0"/>
              <a:t> replaced with</a:t>
            </a:r>
          </a:p>
          <a:p>
            <a:r>
              <a:rPr lang="en-US" sz="3200" b="1" dirty="0"/>
              <a:t> </a:t>
            </a:r>
            <a:r>
              <a:rPr lang="en-US" sz="3200" b="1" dirty="0" err="1"/>
              <a:t>CuckoosEgg</a:t>
            </a:r>
            <a:r>
              <a:rPr lang="en-US" sz="3200" b="1" dirty="0"/>
              <a:t> instance) </a:t>
            </a:r>
            <a:endParaRPr lang="sk-SK" sz="3200" b="1" dirty="0"/>
          </a:p>
        </p:txBody>
      </p:sp>
      <p:sp>
        <p:nvSpPr>
          <p:cNvPr id="7" name="Šípka: nadol 6">
            <a:extLst>
              <a:ext uri="{FF2B5EF4-FFF2-40B4-BE49-F238E27FC236}">
                <a16:creationId xmlns:a16="http://schemas.microsoft.com/office/drawing/2014/main" id="{EE29C8DF-EB1B-3C78-CAA7-2C9CEFF6937D}"/>
              </a:ext>
            </a:extLst>
          </p:cNvPr>
          <p:cNvSpPr/>
          <p:nvPr/>
        </p:nvSpPr>
        <p:spPr>
          <a:xfrm rot="8821933">
            <a:off x="3711410" y="5479575"/>
            <a:ext cx="1194707" cy="10531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BlokTextu 7">
            <a:extLst>
              <a:ext uri="{FF2B5EF4-FFF2-40B4-BE49-F238E27FC236}">
                <a16:creationId xmlns:a16="http://schemas.microsoft.com/office/drawing/2014/main" id="{B34598E2-A6D4-7E10-1B5B-6E106C4BF5D0}"/>
              </a:ext>
            </a:extLst>
          </p:cNvPr>
          <p:cNvSpPr txBox="1"/>
          <p:nvPr/>
        </p:nvSpPr>
        <p:spPr>
          <a:xfrm>
            <a:off x="4998363" y="5961815"/>
            <a:ext cx="6348213" cy="830997"/>
          </a:xfrm>
          <a:prstGeom prst="rect">
            <a:avLst/>
          </a:prstGeom>
          <a:noFill/>
        </p:spPr>
        <p:txBody>
          <a:bodyPr wrap="none" rtlCol="0">
            <a:spAutoFit/>
          </a:bodyPr>
          <a:lstStyle/>
          <a:p>
            <a:r>
              <a:rPr lang="en-US" sz="2400" b="1" dirty="0"/>
              <a:t>Place where replacement with </a:t>
            </a:r>
            <a:r>
              <a:rPr lang="en-US" sz="2400" b="1" dirty="0" err="1"/>
              <a:t>CuckoosEgg</a:t>
            </a:r>
            <a:endParaRPr lang="en-US" sz="2400" b="1" dirty="0"/>
          </a:p>
          <a:p>
            <a:r>
              <a:rPr lang="en-US" sz="2400" b="1" dirty="0"/>
              <a:t> instance will happen</a:t>
            </a:r>
            <a:endParaRPr lang="sk-SK" sz="2400" b="1" dirty="0"/>
          </a:p>
        </p:txBody>
      </p:sp>
      <p:sp>
        <p:nvSpPr>
          <p:cNvPr id="9" name="Šípka: nadol 8">
            <a:extLst>
              <a:ext uri="{FF2B5EF4-FFF2-40B4-BE49-F238E27FC236}">
                <a16:creationId xmlns:a16="http://schemas.microsoft.com/office/drawing/2014/main" id="{6D212F00-4122-758D-1076-42ED22C353D2}"/>
              </a:ext>
            </a:extLst>
          </p:cNvPr>
          <p:cNvSpPr/>
          <p:nvPr/>
        </p:nvSpPr>
        <p:spPr>
          <a:xfrm rot="19836562">
            <a:off x="2398063" y="3157296"/>
            <a:ext cx="482310" cy="6141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BlokTextu 10">
            <a:extLst>
              <a:ext uri="{FF2B5EF4-FFF2-40B4-BE49-F238E27FC236}">
                <a16:creationId xmlns:a16="http://schemas.microsoft.com/office/drawing/2014/main" id="{F5081D7B-A582-2AF5-22DA-0F509553EFE5}"/>
              </a:ext>
            </a:extLst>
          </p:cNvPr>
          <p:cNvSpPr txBox="1"/>
          <p:nvPr/>
        </p:nvSpPr>
        <p:spPr>
          <a:xfrm>
            <a:off x="33191" y="2712411"/>
            <a:ext cx="2380780" cy="830997"/>
          </a:xfrm>
          <a:prstGeom prst="rect">
            <a:avLst/>
          </a:prstGeom>
          <a:noFill/>
        </p:spPr>
        <p:txBody>
          <a:bodyPr wrap="none" rtlCol="0">
            <a:spAutoFit/>
          </a:bodyPr>
          <a:lstStyle/>
          <a:p>
            <a:r>
              <a:rPr lang="en-US" sz="2400" b="1" dirty="0"/>
              <a:t>Original type</a:t>
            </a:r>
          </a:p>
          <a:p>
            <a:r>
              <a:rPr lang="en-US" sz="2400" b="1" dirty="0"/>
              <a:t> that must hold</a:t>
            </a:r>
            <a:endParaRPr lang="sk-SK" sz="2400" b="1" dirty="0"/>
          </a:p>
        </p:txBody>
      </p:sp>
    </p:spTree>
    <p:extLst>
      <p:ext uri="{BB962C8B-B14F-4D97-AF65-F5344CB8AC3E}">
        <p14:creationId xmlns:p14="http://schemas.microsoft.com/office/powerpoint/2010/main" val="2745486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a:extLst>
              <a:ext uri="{FF2B5EF4-FFF2-40B4-BE49-F238E27FC236}">
                <a16:creationId xmlns:a16="http://schemas.microsoft.com/office/drawing/2014/main" id="{716E0832-CBBF-0592-824A-CC5E6226EB51}"/>
              </a:ext>
            </a:extLst>
          </p:cNvPr>
          <p:cNvSpPr txBox="1"/>
          <p:nvPr/>
        </p:nvSpPr>
        <p:spPr>
          <a:xfrm>
            <a:off x="1161469" y="2092614"/>
            <a:ext cx="10171374" cy="1754326"/>
          </a:xfrm>
          <a:prstGeom prst="rect">
            <a:avLst/>
          </a:prstGeom>
          <a:noFill/>
        </p:spPr>
        <p:txBody>
          <a:bodyPr wrap="none" rtlCol="0">
            <a:spAutoFit/>
          </a:bodyPr>
          <a:lstStyle/>
          <a:p>
            <a:r>
              <a:rPr lang="sk-SK" sz="3600" b="1" dirty="0" err="1">
                <a:solidFill>
                  <a:srgbClr val="FF0000"/>
                </a:solidFill>
              </a:rPr>
              <a:t>Instead</a:t>
            </a:r>
            <a:r>
              <a:rPr lang="sk-SK" sz="3600" b="1" dirty="0">
                <a:solidFill>
                  <a:srgbClr val="FF0000"/>
                </a:solidFill>
              </a:rPr>
              <a:t> of </a:t>
            </a:r>
            <a:r>
              <a:rPr lang="sk-SK" sz="3600" b="1" dirty="0" err="1">
                <a:solidFill>
                  <a:srgbClr val="FF0000"/>
                </a:solidFill>
              </a:rPr>
              <a:t>an</a:t>
            </a:r>
            <a:r>
              <a:rPr lang="sk-SK" sz="3600" b="1" dirty="0">
                <a:solidFill>
                  <a:srgbClr val="FF0000"/>
                </a:solidFill>
              </a:rPr>
              <a:t> </a:t>
            </a:r>
            <a:r>
              <a:rPr lang="sk-SK" sz="3600" b="1" dirty="0" err="1">
                <a:solidFill>
                  <a:srgbClr val="FF0000"/>
                </a:solidFill>
              </a:rPr>
              <a:t>object</a:t>
            </a:r>
            <a:r>
              <a:rPr lang="sk-SK" sz="3600" b="1" dirty="0">
                <a:solidFill>
                  <a:srgbClr val="FF0000"/>
                </a:solidFill>
              </a:rPr>
              <a:t> of </a:t>
            </a:r>
            <a:r>
              <a:rPr lang="sk-SK" sz="3600" b="1" dirty="0" err="1">
                <a:solidFill>
                  <a:srgbClr val="FF0000"/>
                </a:solidFill>
              </a:rPr>
              <a:t>one</a:t>
            </a:r>
            <a:r>
              <a:rPr lang="sk-SK" sz="3600" b="1" dirty="0">
                <a:solidFill>
                  <a:srgbClr val="FF0000"/>
                </a:solidFill>
              </a:rPr>
              <a:t> type, </a:t>
            </a:r>
            <a:r>
              <a:rPr lang="sk-SK" sz="3600" b="1" dirty="0" err="1">
                <a:solidFill>
                  <a:srgbClr val="FF0000"/>
                </a:solidFill>
              </a:rPr>
              <a:t>an</a:t>
            </a:r>
            <a:r>
              <a:rPr lang="sk-SK" sz="3600" b="1" dirty="0">
                <a:solidFill>
                  <a:srgbClr val="FF0000"/>
                </a:solidFill>
              </a:rPr>
              <a:t> </a:t>
            </a:r>
            <a:r>
              <a:rPr lang="sk-SK" sz="3600" b="1" dirty="0" err="1">
                <a:solidFill>
                  <a:srgbClr val="FF0000"/>
                </a:solidFill>
              </a:rPr>
              <a:t>object</a:t>
            </a:r>
            <a:r>
              <a:rPr lang="sk-SK" sz="3600" b="1" dirty="0">
                <a:solidFill>
                  <a:srgbClr val="FF0000"/>
                </a:solidFill>
              </a:rPr>
              <a:t> of </a:t>
            </a:r>
          </a:p>
          <a:p>
            <a:r>
              <a:rPr lang="sk-SK" sz="3600" b="1" dirty="0" err="1">
                <a:solidFill>
                  <a:srgbClr val="FF0000"/>
                </a:solidFill>
              </a:rPr>
              <a:t>another</a:t>
            </a:r>
            <a:r>
              <a:rPr lang="sk-SK" sz="3600" b="1" dirty="0">
                <a:solidFill>
                  <a:srgbClr val="FF0000"/>
                </a:solidFill>
              </a:rPr>
              <a:t> type </a:t>
            </a:r>
            <a:r>
              <a:rPr lang="sk-SK" sz="3600" b="1" dirty="0" err="1">
                <a:solidFill>
                  <a:srgbClr val="FF0000"/>
                </a:solidFill>
              </a:rPr>
              <a:t>is</a:t>
            </a:r>
            <a:r>
              <a:rPr lang="sk-SK" sz="3600" b="1" dirty="0">
                <a:solidFill>
                  <a:srgbClr val="FF0000"/>
                </a:solidFill>
              </a:rPr>
              <a:t> </a:t>
            </a:r>
            <a:r>
              <a:rPr lang="sk-SK" sz="3600" b="1" dirty="0" err="1">
                <a:solidFill>
                  <a:srgbClr val="FF0000"/>
                </a:solidFill>
              </a:rPr>
              <a:t>needed</a:t>
            </a:r>
            <a:r>
              <a:rPr lang="en-US" sz="3600" b="1" dirty="0"/>
              <a:t>,</a:t>
            </a:r>
          </a:p>
          <a:p>
            <a:r>
              <a:rPr lang="en-US" sz="3600" b="1" dirty="0">
                <a:solidFill>
                  <a:srgbClr val="0070C0"/>
                </a:solidFill>
              </a:rPr>
              <a:t>but </a:t>
            </a:r>
            <a:r>
              <a:rPr lang="sk-SK" sz="3600" b="1" dirty="0" err="1">
                <a:solidFill>
                  <a:srgbClr val="0070C0"/>
                </a:solidFill>
              </a:rPr>
              <a:t>the</a:t>
            </a:r>
            <a:r>
              <a:rPr lang="sk-SK" sz="3600" b="1" dirty="0">
                <a:solidFill>
                  <a:srgbClr val="0070C0"/>
                </a:solidFill>
              </a:rPr>
              <a:t> </a:t>
            </a:r>
            <a:r>
              <a:rPr lang="sk-SK" sz="3600" b="1" dirty="0" err="1">
                <a:solidFill>
                  <a:srgbClr val="0070C0"/>
                </a:solidFill>
              </a:rPr>
              <a:t>original</a:t>
            </a:r>
            <a:r>
              <a:rPr lang="sk-SK" sz="3600" b="1" dirty="0">
                <a:solidFill>
                  <a:srgbClr val="0070C0"/>
                </a:solidFill>
              </a:rPr>
              <a:t> type </a:t>
            </a:r>
            <a:r>
              <a:rPr lang="sk-SK" sz="3600" b="1" dirty="0" err="1">
                <a:solidFill>
                  <a:srgbClr val="0070C0"/>
                </a:solidFill>
              </a:rPr>
              <a:t>must</a:t>
            </a:r>
            <a:r>
              <a:rPr lang="sk-SK" sz="3600" b="1" dirty="0">
                <a:solidFill>
                  <a:srgbClr val="0070C0"/>
                </a:solidFill>
              </a:rPr>
              <a:t> </a:t>
            </a:r>
            <a:r>
              <a:rPr lang="sk-SK" sz="3600" b="1" dirty="0" err="1">
                <a:solidFill>
                  <a:srgbClr val="0070C0"/>
                </a:solidFill>
              </a:rPr>
              <a:t>not</a:t>
            </a:r>
            <a:r>
              <a:rPr lang="sk-SK" sz="3600" b="1" dirty="0">
                <a:solidFill>
                  <a:srgbClr val="0070C0"/>
                </a:solidFill>
              </a:rPr>
              <a:t> </a:t>
            </a:r>
            <a:r>
              <a:rPr lang="sk-SK" sz="3600" b="1" dirty="0" err="1">
                <a:solidFill>
                  <a:srgbClr val="0070C0"/>
                </a:solidFill>
              </a:rPr>
              <a:t>be</a:t>
            </a:r>
            <a:r>
              <a:rPr lang="sk-SK" sz="3600" b="1" dirty="0">
                <a:solidFill>
                  <a:srgbClr val="0070C0"/>
                </a:solidFill>
              </a:rPr>
              <a:t> </a:t>
            </a:r>
            <a:r>
              <a:rPr lang="sk-SK" sz="3600" b="1" dirty="0" err="1">
                <a:solidFill>
                  <a:srgbClr val="0070C0"/>
                </a:solidFill>
              </a:rPr>
              <a:t>changed</a:t>
            </a:r>
            <a:r>
              <a:rPr lang="en-US" sz="3600" b="1" dirty="0">
                <a:solidFill>
                  <a:srgbClr val="0070C0"/>
                </a:solidFill>
              </a:rPr>
              <a:t>.</a:t>
            </a:r>
            <a:endParaRPr lang="sk-SK" sz="3600" b="1" dirty="0">
              <a:solidFill>
                <a:srgbClr val="0070C0"/>
              </a:solidFill>
            </a:endParaRPr>
          </a:p>
        </p:txBody>
      </p:sp>
      <p:sp>
        <p:nvSpPr>
          <p:cNvPr id="6" name="BlokTextu 5">
            <a:extLst>
              <a:ext uri="{FF2B5EF4-FFF2-40B4-BE49-F238E27FC236}">
                <a16:creationId xmlns:a16="http://schemas.microsoft.com/office/drawing/2014/main" id="{171B0F9E-98EB-6650-FDCD-2AB418CC23C5}"/>
              </a:ext>
            </a:extLst>
          </p:cNvPr>
          <p:cNvSpPr txBox="1"/>
          <p:nvPr/>
        </p:nvSpPr>
        <p:spPr>
          <a:xfrm>
            <a:off x="98576" y="1352682"/>
            <a:ext cx="5657318" cy="646331"/>
          </a:xfrm>
          <a:prstGeom prst="rect">
            <a:avLst/>
          </a:prstGeom>
          <a:noFill/>
        </p:spPr>
        <p:txBody>
          <a:bodyPr wrap="none" rtlCol="0">
            <a:spAutoFit/>
          </a:bodyPr>
          <a:lstStyle/>
          <a:p>
            <a:r>
              <a:rPr lang="en-US" sz="3600" b="1" dirty="0"/>
              <a:t>CONTRADICTING FORCES:</a:t>
            </a:r>
            <a:endParaRPr lang="sk-SK" sz="3600" b="1" dirty="0"/>
          </a:p>
        </p:txBody>
      </p:sp>
      <p:sp>
        <p:nvSpPr>
          <p:cNvPr id="7" name="BlokTextu 6">
            <a:extLst>
              <a:ext uri="{FF2B5EF4-FFF2-40B4-BE49-F238E27FC236}">
                <a16:creationId xmlns:a16="http://schemas.microsoft.com/office/drawing/2014/main" id="{A2C42F64-9295-3EEE-6204-9BB4519238CA}"/>
              </a:ext>
            </a:extLst>
          </p:cNvPr>
          <p:cNvSpPr txBox="1"/>
          <p:nvPr/>
        </p:nvSpPr>
        <p:spPr>
          <a:xfrm>
            <a:off x="439797" y="1946521"/>
            <a:ext cx="721672" cy="769441"/>
          </a:xfrm>
          <a:prstGeom prst="rect">
            <a:avLst/>
          </a:prstGeom>
          <a:noFill/>
        </p:spPr>
        <p:txBody>
          <a:bodyPr wrap="none" rtlCol="0">
            <a:spAutoFit/>
          </a:bodyPr>
          <a:lstStyle/>
          <a:p>
            <a:r>
              <a:rPr lang="en-US" sz="4400" b="1" dirty="0">
                <a:solidFill>
                  <a:srgbClr val="FF0000"/>
                </a:solidFill>
              </a:rPr>
              <a:t>1.</a:t>
            </a:r>
            <a:endParaRPr lang="sk-SK" sz="4400" b="1" dirty="0">
              <a:solidFill>
                <a:srgbClr val="FF0000"/>
              </a:solidFill>
            </a:endParaRPr>
          </a:p>
        </p:txBody>
      </p:sp>
      <p:sp>
        <p:nvSpPr>
          <p:cNvPr id="8" name="BlokTextu 7">
            <a:extLst>
              <a:ext uri="{FF2B5EF4-FFF2-40B4-BE49-F238E27FC236}">
                <a16:creationId xmlns:a16="http://schemas.microsoft.com/office/drawing/2014/main" id="{82CAFADC-97E0-CE71-0670-53816C0B6602}"/>
              </a:ext>
            </a:extLst>
          </p:cNvPr>
          <p:cNvSpPr txBox="1"/>
          <p:nvPr/>
        </p:nvSpPr>
        <p:spPr>
          <a:xfrm>
            <a:off x="439797" y="3077499"/>
            <a:ext cx="721672" cy="769441"/>
          </a:xfrm>
          <a:prstGeom prst="rect">
            <a:avLst/>
          </a:prstGeom>
          <a:noFill/>
        </p:spPr>
        <p:txBody>
          <a:bodyPr wrap="none" rtlCol="0">
            <a:spAutoFit/>
          </a:bodyPr>
          <a:lstStyle/>
          <a:p>
            <a:r>
              <a:rPr lang="en-US" sz="4400" b="1" dirty="0">
                <a:solidFill>
                  <a:srgbClr val="0070C0"/>
                </a:solidFill>
              </a:rPr>
              <a:t>2.</a:t>
            </a:r>
            <a:endParaRPr lang="sk-SK" sz="4400" b="1" dirty="0">
              <a:solidFill>
                <a:srgbClr val="0070C0"/>
              </a:solidFill>
            </a:endParaRPr>
          </a:p>
        </p:txBody>
      </p:sp>
      <p:sp>
        <p:nvSpPr>
          <p:cNvPr id="9" name="BlokTextu 8">
            <a:extLst>
              <a:ext uri="{FF2B5EF4-FFF2-40B4-BE49-F238E27FC236}">
                <a16:creationId xmlns:a16="http://schemas.microsoft.com/office/drawing/2014/main" id="{1D1A60D5-869B-BE7D-21FC-7A9BA1C17F0D}"/>
              </a:ext>
            </a:extLst>
          </p:cNvPr>
          <p:cNvSpPr txBox="1"/>
          <p:nvPr/>
        </p:nvSpPr>
        <p:spPr>
          <a:xfrm>
            <a:off x="98576" y="4026931"/>
            <a:ext cx="4482317" cy="646331"/>
          </a:xfrm>
          <a:prstGeom prst="rect">
            <a:avLst/>
          </a:prstGeom>
          <a:noFill/>
        </p:spPr>
        <p:txBody>
          <a:bodyPr wrap="none" rtlCol="0">
            <a:spAutoFit/>
          </a:bodyPr>
          <a:lstStyle/>
          <a:p>
            <a:r>
              <a:rPr lang="en-US" sz="3600" b="1" dirty="0"/>
              <a:t>THEIR RESOLUTION:</a:t>
            </a:r>
            <a:endParaRPr lang="sk-SK" sz="3600" b="1" dirty="0"/>
          </a:p>
        </p:txBody>
      </p:sp>
      <p:sp>
        <p:nvSpPr>
          <p:cNvPr id="10" name="BlokTextu 9">
            <a:extLst>
              <a:ext uri="{FF2B5EF4-FFF2-40B4-BE49-F238E27FC236}">
                <a16:creationId xmlns:a16="http://schemas.microsoft.com/office/drawing/2014/main" id="{24341A33-A17C-2BCC-E609-10B1A5B5811D}"/>
              </a:ext>
            </a:extLst>
          </p:cNvPr>
          <p:cNvSpPr txBox="1"/>
          <p:nvPr/>
        </p:nvSpPr>
        <p:spPr>
          <a:xfrm>
            <a:off x="98576" y="4673262"/>
            <a:ext cx="12883655" cy="1754326"/>
          </a:xfrm>
          <a:prstGeom prst="rect">
            <a:avLst/>
          </a:prstGeom>
          <a:noFill/>
        </p:spPr>
        <p:txBody>
          <a:bodyPr wrap="none" rtlCol="0">
            <a:spAutoFit/>
          </a:bodyPr>
          <a:lstStyle/>
          <a:p>
            <a:r>
              <a:rPr lang="sk-SK" sz="3600" b="1" dirty="0" err="1">
                <a:solidFill>
                  <a:srgbClr val="C00000"/>
                </a:solidFill>
              </a:rPr>
              <a:t>Instantianting</a:t>
            </a:r>
            <a:r>
              <a:rPr lang="sk-SK" sz="3600" b="1" dirty="0">
                <a:solidFill>
                  <a:srgbClr val="C00000"/>
                </a:solidFill>
              </a:rPr>
              <a:t> </a:t>
            </a:r>
            <a:r>
              <a:rPr lang="sk-SK" sz="3600" b="1" dirty="0" err="1">
                <a:solidFill>
                  <a:srgbClr val="C00000"/>
                </a:solidFill>
              </a:rPr>
              <a:t>class</a:t>
            </a:r>
            <a:r>
              <a:rPr lang="sk-SK" sz="3600" b="1" dirty="0">
                <a:solidFill>
                  <a:srgbClr val="C00000"/>
                </a:solidFill>
              </a:rPr>
              <a:t> of </a:t>
            </a:r>
            <a:r>
              <a:rPr lang="sk-SK" sz="3600" b="1" dirty="0" err="1">
                <a:solidFill>
                  <a:srgbClr val="C00000"/>
                </a:solidFill>
              </a:rPr>
              <a:t>another</a:t>
            </a:r>
            <a:r>
              <a:rPr lang="sk-SK" sz="3600" b="1" dirty="0">
                <a:solidFill>
                  <a:srgbClr val="C00000"/>
                </a:solidFill>
              </a:rPr>
              <a:t> type </a:t>
            </a:r>
            <a:r>
              <a:rPr lang="sk-SK" sz="3600" b="1" dirty="0" err="1">
                <a:solidFill>
                  <a:srgbClr val="C00000"/>
                </a:solidFill>
              </a:rPr>
              <a:t>inherited</a:t>
            </a:r>
            <a:r>
              <a:rPr lang="sk-SK" sz="3600" b="1" dirty="0">
                <a:solidFill>
                  <a:srgbClr val="C00000"/>
                </a:solidFill>
              </a:rPr>
              <a:t> </a:t>
            </a:r>
            <a:r>
              <a:rPr lang="sk-SK" sz="3600" b="1" dirty="0" err="1">
                <a:solidFill>
                  <a:srgbClr val="C00000"/>
                </a:solidFill>
              </a:rPr>
              <a:t>from</a:t>
            </a:r>
            <a:r>
              <a:rPr lang="en-US" sz="3600" b="1" dirty="0">
                <a:solidFill>
                  <a:srgbClr val="C00000"/>
                </a:solidFill>
              </a:rPr>
              <a:t> </a:t>
            </a:r>
            <a:r>
              <a:rPr lang="sk-SK" sz="3600" b="1" dirty="0" err="1">
                <a:solidFill>
                  <a:srgbClr val="C00000"/>
                </a:solidFill>
              </a:rPr>
              <a:t>original</a:t>
            </a:r>
            <a:endParaRPr lang="en-US" sz="3600" b="1" dirty="0">
              <a:solidFill>
                <a:srgbClr val="C00000"/>
              </a:solidFill>
            </a:endParaRPr>
          </a:p>
          <a:p>
            <a:r>
              <a:rPr lang="sk-SK" sz="3600" b="1" dirty="0">
                <a:solidFill>
                  <a:srgbClr val="C00000"/>
                </a:solidFill>
              </a:rPr>
              <a:t> type and </a:t>
            </a:r>
            <a:r>
              <a:rPr lang="sk-SK" sz="3600" b="1" dirty="0" err="1">
                <a:solidFill>
                  <a:srgbClr val="C00000"/>
                </a:solidFill>
              </a:rPr>
              <a:t>returning</a:t>
            </a:r>
            <a:r>
              <a:rPr lang="sk-SK" sz="3600" b="1" dirty="0">
                <a:solidFill>
                  <a:srgbClr val="C00000"/>
                </a:solidFill>
              </a:rPr>
              <a:t> </a:t>
            </a:r>
            <a:r>
              <a:rPr lang="sk-SK" sz="3600" b="1" dirty="0" err="1">
                <a:solidFill>
                  <a:srgbClr val="C00000"/>
                </a:solidFill>
              </a:rPr>
              <a:t>this</a:t>
            </a:r>
            <a:r>
              <a:rPr lang="sk-SK" sz="3600" b="1" dirty="0">
                <a:solidFill>
                  <a:srgbClr val="C00000"/>
                </a:solidFill>
              </a:rPr>
              <a:t> </a:t>
            </a:r>
            <a:r>
              <a:rPr lang="sk-SK" sz="3600" b="1" dirty="0" err="1">
                <a:solidFill>
                  <a:srgbClr val="C00000"/>
                </a:solidFill>
              </a:rPr>
              <a:t>instance</a:t>
            </a:r>
            <a:r>
              <a:rPr lang="sk-SK" sz="3600" b="1" dirty="0">
                <a:solidFill>
                  <a:srgbClr val="C00000"/>
                </a:solidFill>
              </a:rPr>
              <a:t> </a:t>
            </a:r>
            <a:r>
              <a:rPr lang="sk-SK" sz="3600" b="1" dirty="0" err="1">
                <a:solidFill>
                  <a:srgbClr val="C00000"/>
                </a:solidFill>
              </a:rPr>
              <a:t>instead</a:t>
            </a:r>
            <a:r>
              <a:rPr lang="en-US" sz="3600" b="1" dirty="0">
                <a:solidFill>
                  <a:srgbClr val="C00000"/>
                </a:solidFill>
              </a:rPr>
              <a:t> </a:t>
            </a:r>
            <a:r>
              <a:rPr lang="sk-SK" sz="3600" b="1" dirty="0">
                <a:solidFill>
                  <a:srgbClr val="C00000"/>
                </a:solidFill>
              </a:rPr>
              <a:t>of </a:t>
            </a:r>
            <a:r>
              <a:rPr lang="sk-SK" sz="3600" b="1" dirty="0" err="1">
                <a:solidFill>
                  <a:srgbClr val="C00000"/>
                </a:solidFill>
              </a:rPr>
              <a:t>original</a:t>
            </a:r>
            <a:endParaRPr lang="en-US" sz="3600" b="1" dirty="0">
              <a:solidFill>
                <a:srgbClr val="C00000"/>
              </a:solidFill>
            </a:endParaRPr>
          </a:p>
          <a:p>
            <a:r>
              <a:rPr lang="en-US" sz="3600" b="1" dirty="0">
                <a:solidFill>
                  <a:srgbClr val="C00000"/>
                </a:solidFill>
              </a:rPr>
              <a:t>created </a:t>
            </a:r>
            <a:r>
              <a:rPr lang="sk-SK" sz="3600" b="1" dirty="0" err="1">
                <a:solidFill>
                  <a:srgbClr val="C00000"/>
                </a:solidFill>
              </a:rPr>
              <a:t>object</a:t>
            </a:r>
            <a:r>
              <a:rPr lang="sk-SK" sz="3600" b="1" dirty="0">
                <a:solidFill>
                  <a:srgbClr val="C00000"/>
                </a:solidFill>
              </a:rPr>
              <a:t> </a:t>
            </a:r>
            <a:r>
              <a:rPr lang="sk-SK" sz="3600" b="1" dirty="0" err="1">
                <a:solidFill>
                  <a:srgbClr val="C00000"/>
                </a:solidFill>
              </a:rPr>
              <a:t>instance</a:t>
            </a:r>
            <a:r>
              <a:rPr lang="en-US" sz="3600" b="1" dirty="0">
                <a:solidFill>
                  <a:srgbClr val="C00000"/>
                </a:solidFill>
              </a:rPr>
              <a:t> (during its </a:t>
            </a:r>
            <a:r>
              <a:rPr lang="sk-SK" sz="3600" b="1" dirty="0" err="1">
                <a:solidFill>
                  <a:srgbClr val="C00000"/>
                </a:solidFill>
              </a:rPr>
              <a:t>constructor</a:t>
            </a:r>
            <a:r>
              <a:rPr lang="sk-SK" sz="3600" b="1" dirty="0">
                <a:solidFill>
                  <a:srgbClr val="C00000"/>
                </a:solidFill>
              </a:rPr>
              <a:t> </a:t>
            </a:r>
            <a:r>
              <a:rPr lang="sk-SK" sz="3600" b="1" dirty="0" err="1">
                <a:solidFill>
                  <a:srgbClr val="C00000"/>
                </a:solidFill>
              </a:rPr>
              <a:t>call</a:t>
            </a:r>
            <a:r>
              <a:rPr lang="en-US" sz="3600" b="1" dirty="0">
                <a:solidFill>
                  <a:srgbClr val="C00000"/>
                </a:solidFill>
              </a:rPr>
              <a:t>)</a:t>
            </a:r>
            <a:endParaRPr lang="sk-SK" sz="3600" b="1" dirty="0">
              <a:solidFill>
                <a:srgbClr val="C00000"/>
              </a:solidFill>
            </a:endParaRPr>
          </a:p>
        </p:txBody>
      </p:sp>
      <p:sp>
        <p:nvSpPr>
          <p:cNvPr id="2" name="Nadpis 1">
            <a:extLst>
              <a:ext uri="{FF2B5EF4-FFF2-40B4-BE49-F238E27FC236}">
                <a16:creationId xmlns:a16="http://schemas.microsoft.com/office/drawing/2014/main" id="{3D47013C-856B-F78C-F341-BED8730DDB14}"/>
              </a:ext>
            </a:extLst>
          </p:cNvPr>
          <p:cNvSpPr>
            <a:spLocks noGrp="1"/>
          </p:cNvSpPr>
          <p:nvPr>
            <p:ph type="title"/>
          </p:nvPr>
        </p:nvSpPr>
        <p:spPr>
          <a:xfrm>
            <a:off x="587834" y="156238"/>
            <a:ext cx="9769973" cy="1320800"/>
          </a:xfrm>
        </p:spPr>
        <p:txBody>
          <a:bodyPr>
            <a:noAutofit/>
          </a:bodyPr>
          <a:lstStyle/>
          <a:p>
            <a:r>
              <a:rPr lang="en-US" sz="6600" b="1" dirty="0"/>
              <a:t>Cuckoo’s Egg</a:t>
            </a:r>
            <a:endParaRPr lang="sk-SK" sz="6600" b="1" dirty="0"/>
          </a:p>
        </p:txBody>
      </p:sp>
    </p:spTree>
    <p:extLst>
      <p:ext uri="{BB962C8B-B14F-4D97-AF65-F5344CB8AC3E}">
        <p14:creationId xmlns:p14="http://schemas.microsoft.com/office/powerpoint/2010/main" val="3547890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7A99453D-2DBB-432C-E8FB-FCC6EF99D469}"/>
              </a:ext>
            </a:extLst>
          </p:cNvPr>
          <p:cNvSpPr txBox="1">
            <a:spLocks/>
          </p:cNvSpPr>
          <p:nvPr/>
        </p:nvSpPr>
        <p:spPr>
          <a:xfrm>
            <a:off x="328888" y="122467"/>
            <a:ext cx="9769973"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k-SK" sz="6000" b="1" dirty="0"/>
              <a:t>W</a:t>
            </a:r>
            <a:r>
              <a:rPr lang="en-US" sz="6000" b="1" dirty="0" err="1"/>
              <a:t>hy</a:t>
            </a:r>
            <a:r>
              <a:rPr lang="en-US" sz="6000" b="1" dirty="0"/>
              <a:t> autochthonous?</a:t>
            </a:r>
            <a:endParaRPr lang="sk-SK" sz="6000" b="1" dirty="0"/>
          </a:p>
        </p:txBody>
      </p:sp>
      <p:sp>
        <p:nvSpPr>
          <p:cNvPr id="5" name="Zástupný objekt pre obsah 2">
            <a:extLst>
              <a:ext uri="{FF2B5EF4-FFF2-40B4-BE49-F238E27FC236}">
                <a16:creationId xmlns:a16="http://schemas.microsoft.com/office/drawing/2014/main" id="{837AF716-C48F-C140-4568-FA0F7656FB36}"/>
              </a:ext>
            </a:extLst>
          </p:cNvPr>
          <p:cNvSpPr txBox="1">
            <a:spLocks/>
          </p:cNvSpPr>
          <p:nvPr/>
        </p:nvSpPr>
        <p:spPr>
          <a:xfrm>
            <a:off x="328888" y="1565734"/>
            <a:ext cx="11396472" cy="5292266"/>
          </a:xfrm>
          <a:prstGeom prst="rect">
            <a:avLst/>
          </a:prstGeom>
        </p:spPr>
        <p:txBody>
          <a:bodyPr vert="horz" lIns="91440" tIns="45720" rIns="91440" bIns="45720" rtlCol="0">
            <a:normAutofit fontScale="3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9600" b="1" dirty="0">
                <a:solidFill>
                  <a:schemeClr val="tx1"/>
                </a:solidFill>
              </a:rPr>
              <a:t>public aspect </a:t>
            </a:r>
            <a:r>
              <a:rPr lang="sk-SK" sz="9600" b="1" dirty="0" err="1">
                <a:solidFill>
                  <a:schemeClr val="tx1"/>
                </a:solidFill>
              </a:rPr>
              <a:t>CuckoosEggAspect</a:t>
            </a:r>
            <a:r>
              <a:rPr lang="en-US" sz="9600" b="1" dirty="0">
                <a:solidFill>
                  <a:schemeClr val="tx1"/>
                </a:solidFill>
              </a:rPr>
              <a:t>()</a:t>
            </a:r>
            <a:r>
              <a:rPr lang="en-US" sz="9600" dirty="0">
                <a:solidFill>
                  <a:schemeClr val="tx1"/>
                </a:solidFill>
              </a:rPr>
              <a:t> </a:t>
            </a:r>
            <a:r>
              <a:rPr lang="en-US" sz="9600" b="1" dirty="0">
                <a:solidFill>
                  <a:schemeClr val="tx1"/>
                </a:solidFill>
              </a:rPr>
              <a:t>{</a:t>
            </a:r>
          </a:p>
          <a:p>
            <a:pPr marL="0" indent="0">
              <a:buFont typeface="Wingdings 3" charset="2"/>
              <a:buNone/>
            </a:pPr>
            <a:r>
              <a:rPr lang="en-US" sz="9600" dirty="0">
                <a:solidFill>
                  <a:schemeClr val="tx1"/>
                </a:solidFill>
              </a:rPr>
              <a:t>	</a:t>
            </a:r>
            <a:r>
              <a:rPr lang="en-US" sz="9600" b="1" dirty="0">
                <a:solidFill>
                  <a:schemeClr val="tx1"/>
                </a:solidFill>
              </a:rPr>
              <a:t>pointcut </a:t>
            </a:r>
            <a:r>
              <a:rPr lang="en-US" sz="9600" b="1" dirty="0" err="1">
                <a:solidFill>
                  <a:schemeClr val="tx1"/>
                </a:solidFill>
              </a:rPr>
              <a:t>cuckoosConstructors</a:t>
            </a:r>
            <a:r>
              <a:rPr lang="en-US" sz="9600" b="1" dirty="0">
                <a:solidFill>
                  <a:schemeClr val="tx1"/>
                </a:solidFill>
              </a:rPr>
              <a:t>():</a:t>
            </a:r>
          </a:p>
          <a:p>
            <a:pPr marL="0" indent="0">
              <a:buFont typeface="Wingdings 3" charset="2"/>
              <a:buNone/>
            </a:pPr>
            <a:r>
              <a:rPr lang="en-US" sz="9600" b="1" dirty="0">
                <a:solidFill>
                  <a:schemeClr val="tx1"/>
                </a:solidFill>
              </a:rPr>
              <a:t>		call(</a:t>
            </a:r>
            <a:r>
              <a:rPr lang="en-US" sz="9600" b="1" dirty="0" err="1">
                <a:solidFill>
                  <a:srgbClr val="FF0000"/>
                </a:solidFill>
              </a:rPr>
              <a:t>EggClass.new</a:t>
            </a:r>
            <a:r>
              <a:rPr lang="en-US" sz="9600" b="1" dirty="0">
                <a:solidFill>
                  <a:srgbClr val="FF0000"/>
                </a:solidFill>
              </a:rPr>
              <a:t>()):</a:t>
            </a:r>
          </a:p>
          <a:p>
            <a:pPr marL="0" indent="0">
              <a:buFont typeface="Wingdings 3" charset="2"/>
              <a:buNone/>
            </a:pPr>
            <a:r>
              <a:rPr lang="en-US" sz="9600" b="1" dirty="0">
                <a:solidFill>
                  <a:schemeClr val="tx1"/>
                </a:solidFill>
              </a:rPr>
              <a:t>			&lt;callee pointcut&gt;;</a:t>
            </a:r>
          </a:p>
          <a:p>
            <a:pPr marL="0" indent="0">
              <a:buFont typeface="Wingdings 3" charset="2"/>
              <a:buNone/>
            </a:pPr>
            <a:endParaRPr lang="en-US" sz="9600" b="1" dirty="0">
              <a:solidFill>
                <a:schemeClr val="tx1"/>
              </a:solidFill>
            </a:endParaRPr>
          </a:p>
          <a:p>
            <a:pPr marL="0" indent="0">
              <a:buFont typeface="Wingdings 3" charset="2"/>
              <a:buNone/>
            </a:pPr>
            <a:r>
              <a:rPr lang="en-US" sz="9600" b="1" dirty="0">
                <a:solidFill>
                  <a:schemeClr val="tx1"/>
                </a:solidFill>
              </a:rPr>
              <a:t>	</a:t>
            </a:r>
            <a:r>
              <a:rPr lang="en-US" sz="9600" b="1" dirty="0" err="1">
                <a:solidFill>
                  <a:schemeClr val="tx1"/>
                </a:solidFill>
              </a:rPr>
              <a:t>AbstractEgg</a:t>
            </a:r>
            <a:r>
              <a:rPr lang="en-US" sz="9600" b="1" dirty="0">
                <a:solidFill>
                  <a:schemeClr val="tx1"/>
                </a:solidFill>
              </a:rPr>
              <a:t> around()	:			                                 		   				</a:t>
            </a:r>
            <a:r>
              <a:rPr lang="en-US" sz="9600" b="1" dirty="0" err="1">
                <a:solidFill>
                  <a:schemeClr val="tx1"/>
                </a:solidFill>
              </a:rPr>
              <a:t>cuckoosConstructors</a:t>
            </a:r>
            <a:r>
              <a:rPr lang="en-US" sz="9600" b="1" dirty="0">
                <a:solidFill>
                  <a:schemeClr val="tx1"/>
                </a:solidFill>
              </a:rPr>
              <a:t>() {</a:t>
            </a:r>
          </a:p>
          <a:p>
            <a:pPr marL="0" indent="0">
              <a:buFont typeface="Wingdings 3" charset="2"/>
              <a:buNone/>
            </a:pPr>
            <a:r>
              <a:rPr lang="en-US" sz="9600" b="1" dirty="0">
                <a:solidFill>
                  <a:schemeClr val="tx1"/>
                </a:solidFill>
              </a:rPr>
              <a:t>	</a:t>
            </a:r>
            <a:r>
              <a:rPr lang="sk-SK" sz="9600" b="1" dirty="0">
                <a:solidFill>
                  <a:schemeClr val="tx1"/>
                </a:solidFill>
              </a:rPr>
              <a:t>		</a:t>
            </a:r>
            <a:r>
              <a:rPr lang="en-US" sz="9600" b="1" dirty="0">
                <a:solidFill>
                  <a:srgbClr val="FF0000"/>
                </a:solidFill>
              </a:rPr>
              <a:t>return new </a:t>
            </a:r>
            <a:r>
              <a:rPr lang="en-US" sz="9600" b="1" dirty="0" err="1">
                <a:solidFill>
                  <a:srgbClr val="FF0000"/>
                </a:solidFill>
              </a:rPr>
              <a:t>CuckoosEgg</a:t>
            </a:r>
            <a:r>
              <a:rPr lang="en-US" sz="9600" b="1" dirty="0">
                <a:solidFill>
                  <a:srgbClr val="FF0000"/>
                </a:solidFill>
              </a:rPr>
              <a:t>();</a:t>
            </a:r>
          </a:p>
          <a:p>
            <a:pPr marL="0" indent="0">
              <a:buFont typeface="Wingdings 3" charset="2"/>
              <a:buNone/>
            </a:pPr>
            <a:r>
              <a:rPr lang="en-US" sz="9600" dirty="0">
                <a:solidFill>
                  <a:schemeClr val="tx1"/>
                </a:solidFill>
              </a:rPr>
              <a:t>	</a:t>
            </a:r>
            <a:r>
              <a:rPr lang="en-US" sz="9600" b="1" dirty="0">
                <a:solidFill>
                  <a:schemeClr val="tx1"/>
                </a:solidFill>
              </a:rPr>
              <a:t>}</a:t>
            </a:r>
          </a:p>
          <a:p>
            <a:pPr marL="0" indent="0">
              <a:buFont typeface="Wingdings 3" charset="2"/>
              <a:buNone/>
            </a:pPr>
            <a:r>
              <a:rPr lang="en-US" sz="9600" b="1" dirty="0">
                <a:solidFill>
                  <a:schemeClr val="tx1"/>
                </a:solidFill>
              </a:rPr>
              <a:t>}</a:t>
            </a:r>
          </a:p>
          <a:p>
            <a:pPr marL="0" indent="0">
              <a:buFont typeface="Wingdings 3" charset="2"/>
              <a:buNone/>
            </a:pPr>
            <a:endParaRPr lang="en-US" sz="17600" dirty="0"/>
          </a:p>
          <a:p>
            <a:pPr marL="0" indent="0">
              <a:buFont typeface="Wingdings 3" charset="2"/>
              <a:buNone/>
            </a:pPr>
            <a:endParaRPr lang="en-US" dirty="0"/>
          </a:p>
          <a:p>
            <a:pPr marL="0" indent="0">
              <a:buFont typeface="Wingdings 3" charset="2"/>
              <a:buNone/>
            </a:pPr>
            <a:endParaRPr lang="sk-SK" dirty="0"/>
          </a:p>
        </p:txBody>
      </p:sp>
      <p:sp>
        <p:nvSpPr>
          <p:cNvPr id="7" name="BlokTextu 6">
            <a:extLst>
              <a:ext uri="{FF2B5EF4-FFF2-40B4-BE49-F238E27FC236}">
                <a16:creationId xmlns:a16="http://schemas.microsoft.com/office/drawing/2014/main" id="{407D0EAA-30EF-C6E6-34D1-C006E38333ED}"/>
              </a:ext>
            </a:extLst>
          </p:cNvPr>
          <p:cNvSpPr txBox="1"/>
          <p:nvPr/>
        </p:nvSpPr>
        <p:spPr>
          <a:xfrm>
            <a:off x="6959205" y="2773303"/>
            <a:ext cx="4903907" cy="1938992"/>
          </a:xfrm>
          <a:prstGeom prst="rect">
            <a:avLst/>
          </a:prstGeom>
          <a:noFill/>
        </p:spPr>
        <p:txBody>
          <a:bodyPr wrap="none" rtlCol="0">
            <a:spAutoFit/>
          </a:bodyPr>
          <a:lstStyle/>
          <a:p>
            <a:r>
              <a:rPr lang="en-US" sz="2400" b="1" dirty="0">
                <a:solidFill>
                  <a:srgbClr val="0070C0"/>
                </a:solidFill>
              </a:rPr>
              <a:t>Constructor</a:t>
            </a:r>
          </a:p>
          <a:p>
            <a:r>
              <a:rPr lang="en-US" sz="2400" b="1" dirty="0">
                <a:solidFill>
                  <a:srgbClr val="0070C0"/>
                </a:solidFill>
              </a:rPr>
              <a:t>has to be captured </a:t>
            </a:r>
          </a:p>
          <a:p>
            <a:r>
              <a:rPr lang="en-US" sz="2400" b="1" dirty="0">
                <a:solidFill>
                  <a:srgbClr val="0070C0"/>
                </a:solidFill>
              </a:rPr>
              <a:t>in some way – which is in object</a:t>
            </a:r>
          </a:p>
          <a:p>
            <a:r>
              <a:rPr lang="en-US" sz="2400" b="1" dirty="0">
                <a:solidFill>
                  <a:srgbClr val="0070C0"/>
                </a:solidFill>
              </a:rPr>
              <a:t>oriented world solved  </a:t>
            </a:r>
          </a:p>
          <a:p>
            <a:r>
              <a:rPr lang="en-US" sz="2400" b="1" dirty="0">
                <a:solidFill>
                  <a:srgbClr val="0070C0"/>
                </a:solidFill>
              </a:rPr>
              <a:t>by changes to original code</a:t>
            </a:r>
            <a:endParaRPr lang="sk-SK" sz="2400" b="1" dirty="0">
              <a:solidFill>
                <a:srgbClr val="0070C0"/>
              </a:solidFill>
            </a:endParaRPr>
          </a:p>
        </p:txBody>
      </p:sp>
    </p:spTree>
    <p:extLst>
      <p:ext uri="{BB962C8B-B14F-4D97-AF65-F5344CB8AC3E}">
        <p14:creationId xmlns:p14="http://schemas.microsoft.com/office/powerpoint/2010/main" val="1199652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ADD139-7BCA-D6CA-F7C1-95A9707D4A47}"/>
              </a:ext>
            </a:extLst>
          </p:cNvPr>
          <p:cNvSpPr>
            <a:spLocks noGrp="1"/>
          </p:cNvSpPr>
          <p:nvPr>
            <p:ph type="title"/>
          </p:nvPr>
        </p:nvSpPr>
        <p:spPr>
          <a:xfrm>
            <a:off x="320412" y="257887"/>
            <a:ext cx="10468046" cy="1320800"/>
          </a:xfrm>
        </p:spPr>
        <p:txBody>
          <a:bodyPr>
            <a:noAutofit/>
          </a:bodyPr>
          <a:lstStyle/>
          <a:p>
            <a:r>
              <a:rPr lang="sk-SK" sz="5400" b="1" dirty="0" err="1"/>
              <a:t>Coplien</a:t>
            </a:r>
            <a:r>
              <a:rPr lang="en-US" sz="5400" b="1" dirty="0"/>
              <a:t>’s form of Cuckoo’s Egg</a:t>
            </a:r>
            <a:endParaRPr lang="sk-SK" sz="5400" b="1" dirty="0"/>
          </a:p>
        </p:txBody>
      </p:sp>
      <p:sp>
        <p:nvSpPr>
          <p:cNvPr id="4" name="BlokTextu 3">
            <a:extLst>
              <a:ext uri="{FF2B5EF4-FFF2-40B4-BE49-F238E27FC236}">
                <a16:creationId xmlns:a16="http://schemas.microsoft.com/office/drawing/2014/main" id="{791C5E92-68FC-DA20-7308-4BB6FE6CF47F}"/>
              </a:ext>
            </a:extLst>
          </p:cNvPr>
          <p:cNvSpPr txBox="1"/>
          <p:nvPr/>
        </p:nvSpPr>
        <p:spPr>
          <a:xfrm>
            <a:off x="301959" y="1317978"/>
            <a:ext cx="2151551" cy="646331"/>
          </a:xfrm>
          <a:prstGeom prst="rect">
            <a:avLst/>
          </a:prstGeom>
          <a:noFill/>
        </p:spPr>
        <p:txBody>
          <a:bodyPr wrap="none" rtlCol="0">
            <a:spAutoFit/>
          </a:bodyPr>
          <a:lstStyle/>
          <a:p>
            <a:r>
              <a:rPr lang="en-US" sz="3600" b="1" dirty="0"/>
              <a:t>Problem:</a:t>
            </a:r>
            <a:endParaRPr lang="sk-SK" sz="3600" b="1" dirty="0"/>
          </a:p>
        </p:txBody>
      </p:sp>
      <p:sp>
        <p:nvSpPr>
          <p:cNvPr id="5" name="BlokTextu 4">
            <a:extLst>
              <a:ext uri="{FF2B5EF4-FFF2-40B4-BE49-F238E27FC236}">
                <a16:creationId xmlns:a16="http://schemas.microsoft.com/office/drawing/2014/main" id="{C8A700FC-4543-3D66-378D-B2F6D61A0AEC}"/>
              </a:ext>
            </a:extLst>
          </p:cNvPr>
          <p:cNvSpPr txBox="1"/>
          <p:nvPr/>
        </p:nvSpPr>
        <p:spPr>
          <a:xfrm>
            <a:off x="301959" y="2183386"/>
            <a:ext cx="2056973" cy="646331"/>
          </a:xfrm>
          <a:prstGeom prst="rect">
            <a:avLst/>
          </a:prstGeom>
          <a:noFill/>
        </p:spPr>
        <p:txBody>
          <a:bodyPr wrap="none" rtlCol="0">
            <a:spAutoFit/>
          </a:bodyPr>
          <a:lstStyle/>
          <a:p>
            <a:r>
              <a:rPr lang="en-US" sz="3600" b="1" dirty="0"/>
              <a:t>Context:</a:t>
            </a:r>
            <a:endParaRPr lang="sk-SK" sz="3600" b="1" dirty="0"/>
          </a:p>
        </p:txBody>
      </p:sp>
      <p:sp>
        <p:nvSpPr>
          <p:cNvPr id="6" name="BlokTextu 5">
            <a:extLst>
              <a:ext uri="{FF2B5EF4-FFF2-40B4-BE49-F238E27FC236}">
                <a16:creationId xmlns:a16="http://schemas.microsoft.com/office/drawing/2014/main" id="{3AF2F5C2-0F86-B7FF-F46A-3AFFBF1494BE}"/>
              </a:ext>
            </a:extLst>
          </p:cNvPr>
          <p:cNvSpPr txBox="1"/>
          <p:nvPr/>
        </p:nvSpPr>
        <p:spPr>
          <a:xfrm>
            <a:off x="301959" y="3048794"/>
            <a:ext cx="1761188" cy="646331"/>
          </a:xfrm>
          <a:prstGeom prst="rect">
            <a:avLst/>
          </a:prstGeom>
          <a:noFill/>
        </p:spPr>
        <p:txBody>
          <a:bodyPr wrap="none" rtlCol="0">
            <a:spAutoFit/>
          </a:bodyPr>
          <a:lstStyle/>
          <a:p>
            <a:r>
              <a:rPr lang="en-US" sz="3600" b="1" dirty="0"/>
              <a:t>Forces:</a:t>
            </a:r>
            <a:endParaRPr lang="sk-SK" sz="3600" b="1" dirty="0"/>
          </a:p>
        </p:txBody>
      </p:sp>
      <p:sp>
        <p:nvSpPr>
          <p:cNvPr id="7" name="BlokTextu 6">
            <a:extLst>
              <a:ext uri="{FF2B5EF4-FFF2-40B4-BE49-F238E27FC236}">
                <a16:creationId xmlns:a16="http://schemas.microsoft.com/office/drawing/2014/main" id="{9620A571-81B8-565C-AC87-2B3D95A2CAF9}"/>
              </a:ext>
            </a:extLst>
          </p:cNvPr>
          <p:cNvSpPr txBox="1"/>
          <p:nvPr/>
        </p:nvSpPr>
        <p:spPr>
          <a:xfrm>
            <a:off x="301959" y="3875739"/>
            <a:ext cx="2114681" cy="646331"/>
          </a:xfrm>
          <a:prstGeom prst="rect">
            <a:avLst/>
          </a:prstGeom>
          <a:noFill/>
        </p:spPr>
        <p:txBody>
          <a:bodyPr wrap="none" rtlCol="0">
            <a:spAutoFit/>
          </a:bodyPr>
          <a:lstStyle/>
          <a:p>
            <a:r>
              <a:rPr lang="en-US" sz="3600" b="1" dirty="0"/>
              <a:t>Solution:</a:t>
            </a:r>
            <a:endParaRPr lang="sk-SK" sz="3600" b="1" dirty="0"/>
          </a:p>
        </p:txBody>
      </p:sp>
      <p:sp>
        <p:nvSpPr>
          <p:cNvPr id="8" name="BlokTextu 7">
            <a:extLst>
              <a:ext uri="{FF2B5EF4-FFF2-40B4-BE49-F238E27FC236}">
                <a16:creationId xmlns:a16="http://schemas.microsoft.com/office/drawing/2014/main" id="{35D12686-CEAE-122B-03CF-52D0B1D4BF05}"/>
              </a:ext>
            </a:extLst>
          </p:cNvPr>
          <p:cNvSpPr txBox="1"/>
          <p:nvPr/>
        </p:nvSpPr>
        <p:spPr>
          <a:xfrm>
            <a:off x="327766" y="4831454"/>
            <a:ext cx="4177747" cy="646331"/>
          </a:xfrm>
          <a:prstGeom prst="rect">
            <a:avLst/>
          </a:prstGeom>
          <a:noFill/>
        </p:spPr>
        <p:txBody>
          <a:bodyPr wrap="none" rtlCol="0">
            <a:spAutoFit/>
          </a:bodyPr>
          <a:lstStyle/>
          <a:p>
            <a:r>
              <a:rPr lang="en-US" sz="3600" b="1" dirty="0"/>
              <a:t>Resulting Context:</a:t>
            </a:r>
            <a:endParaRPr lang="sk-SK" sz="3600" b="1" dirty="0"/>
          </a:p>
        </p:txBody>
      </p:sp>
      <p:sp>
        <p:nvSpPr>
          <p:cNvPr id="9" name="BlokTextu 8">
            <a:extLst>
              <a:ext uri="{FF2B5EF4-FFF2-40B4-BE49-F238E27FC236}">
                <a16:creationId xmlns:a16="http://schemas.microsoft.com/office/drawing/2014/main" id="{49DFB27B-4CB4-4076-AC0D-D99DB366D442}"/>
              </a:ext>
            </a:extLst>
          </p:cNvPr>
          <p:cNvSpPr txBox="1"/>
          <p:nvPr/>
        </p:nvSpPr>
        <p:spPr>
          <a:xfrm>
            <a:off x="327766" y="5873549"/>
            <a:ext cx="2383986" cy="646331"/>
          </a:xfrm>
          <a:prstGeom prst="rect">
            <a:avLst/>
          </a:prstGeom>
          <a:noFill/>
        </p:spPr>
        <p:txBody>
          <a:bodyPr wrap="none" rtlCol="0">
            <a:spAutoFit/>
          </a:bodyPr>
          <a:lstStyle/>
          <a:p>
            <a:r>
              <a:rPr lang="en-US" sz="3600" b="1" dirty="0"/>
              <a:t>Rationale:</a:t>
            </a:r>
            <a:endParaRPr lang="sk-SK" sz="3600" b="1" dirty="0"/>
          </a:p>
        </p:txBody>
      </p:sp>
      <p:sp>
        <p:nvSpPr>
          <p:cNvPr id="10" name="BlokTextu 9">
            <a:extLst>
              <a:ext uri="{FF2B5EF4-FFF2-40B4-BE49-F238E27FC236}">
                <a16:creationId xmlns:a16="http://schemas.microsoft.com/office/drawing/2014/main" id="{5F85CE74-1F2D-CE89-6AB5-A9D14AFF8C03}"/>
              </a:ext>
            </a:extLst>
          </p:cNvPr>
          <p:cNvSpPr txBox="1"/>
          <p:nvPr/>
        </p:nvSpPr>
        <p:spPr>
          <a:xfrm>
            <a:off x="2545188" y="1317978"/>
            <a:ext cx="7101624" cy="646331"/>
          </a:xfrm>
          <a:prstGeom prst="rect">
            <a:avLst/>
          </a:prstGeom>
          <a:noFill/>
        </p:spPr>
        <p:txBody>
          <a:bodyPr wrap="none" rtlCol="0">
            <a:spAutoFit/>
          </a:bodyPr>
          <a:lstStyle/>
          <a:p>
            <a:r>
              <a:rPr lang="en-US" dirty="0"/>
              <a:t>Instead of an object of the original type, under certain conditions,</a:t>
            </a:r>
          </a:p>
          <a:p>
            <a:r>
              <a:rPr lang="en-US" dirty="0"/>
              <a:t> an object of some other type is needed.</a:t>
            </a:r>
            <a:endParaRPr lang="sk-SK" dirty="0"/>
          </a:p>
        </p:txBody>
      </p:sp>
      <p:sp>
        <p:nvSpPr>
          <p:cNvPr id="11" name="BlokTextu 10">
            <a:extLst>
              <a:ext uri="{FF2B5EF4-FFF2-40B4-BE49-F238E27FC236}">
                <a16:creationId xmlns:a16="http://schemas.microsoft.com/office/drawing/2014/main" id="{ACA9454B-56F7-B012-66F6-8165AEA5470E}"/>
              </a:ext>
            </a:extLst>
          </p:cNvPr>
          <p:cNvSpPr txBox="1"/>
          <p:nvPr/>
        </p:nvSpPr>
        <p:spPr>
          <a:xfrm>
            <a:off x="3755791" y="6412410"/>
            <a:ext cx="8015336" cy="369332"/>
          </a:xfrm>
          <a:prstGeom prst="rect">
            <a:avLst/>
          </a:prstGeom>
          <a:noFill/>
        </p:spPr>
        <p:txBody>
          <a:bodyPr wrap="none" rtlCol="0">
            <a:spAutoFit/>
          </a:bodyPr>
          <a:lstStyle/>
          <a:p>
            <a:r>
              <a:rPr lang="en-US" dirty="0"/>
              <a:t>Source: http://www2.fiit.stuba.sk/~vranic/aosd/poznamky/aspekty-aj.pdf</a:t>
            </a:r>
            <a:endParaRPr lang="sk-SK" dirty="0"/>
          </a:p>
        </p:txBody>
      </p:sp>
      <p:sp>
        <p:nvSpPr>
          <p:cNvPr id="12" name="BlokTextu 11">
            <a:extLst>
              <a:ext uri="{FF2B5EF4-FFF2-40B4-BE49-F238E27FC236}">
                <a16:creationId xmlns:a16="http://schemas.microsoft.com/office/drawing/2014/main" id="{1D434ACE-A3B7-C16B-4949-8A34DD333F49}"/>
              </a:ext>
            </a:extLst>
          </p:cNvPr>
          <p:cNvSpPr txBox="1"/>
          <p:nvPr/>
        </p:nvSpPr>
        <p:spPr>
          <a:xfrm>
            <a:off x="2545188" y="2183386"/>
            <a:ext cx="8015337" cy="646331"/>
          </a:xfrm>
          <a:prstGeom prst="rect">
            <a:avLst/>
          </a:prstGeom>
          <a:noFill/>
        </p:spPr>
        <p:txBody>
          <a:bodyPr wrap="square" rtlCol="0">
            <a:spAutoFit/>
          </a:bodyPr>
          <a:lstStyle/>
          <a:p>
            <a:r>
              <a:rPr lang="en-US" dirty="0"/>
              <a:t>The original type may be used in various contexts. The need for the object of another type can be determined before the instantiation takes place.</a:t>
            </a:r>
            <a:endParaRPr lang="sk-SK" dirty="0"/>
          </a:p>
        </p:txBody>
      </p:sp>
      <p:sp>
        <p:nvSpPr>
          <p:cNvPr id="13" name="BlokTextu 12">
            <a:extLst>
              <a:ext uri="{FF2B5EF4-FFF2-40B4-BE49-F238E27FC236}">
                <a16:creationId xmlns:a16="http://schemas.microsoft.com/office/drawing/2014/main" id="{FA6EB1D3-D0DE-1DC3-4D36-DF2284480210}"/>
              </a:ext>
            </a:extLst>
          </p:cNvPr>
          <p:cNvSpPr txBox="1"/>
          <p:nvPr/>
        </p:nvSpPr>
        <p:spPr>
          <a:xfrm>
            <a:off x="2545188" y="3105834"/>
            <a:ext cx="8015337" cy="646331"/>
          </a:xfrm>
          <a:prstGeom prst="rect">
            <a:avLst/>
          </a:prstGeom>
          <a:noFill/>
        </p:spPr>
        <p:txBody>
          <a:bodyPr wrap="square" rtlCol="0">
            <a:spAutoFit/>
          </a:bodyPr>
          <a:lstStyle/>
          <a:p>
            <a:r>
              <a:rPr lang="en-US" dirty="0"/>
              <a:t>An object of some other type is needed, but the type that is going to be instantiated may not be altered. </a:t>
            </a:r>
            <a:endParaRPr lang="sk-SK" dirty="0"/>
          </a:p>
        </p:txBody>
      </p:sp>
      <p:sp>
        <p:nvSpPr>
          <p:cNvPr id="14" name="BlokTextu 13">
            <a:extLst>
              <a:ext uri="{FF2B5EF4-FFF2-40B4-BE49-F238E27FC236}">
                <a16:creationId xmlns:a16="http://schemas.microsoft.com/office/drawing/2014/main" id="{75A19C3E-C0D8-A702-A382-A078E6B92876}"/>
              </a:ext>
            </a:extLst>
          </p:cNvPr>
          <p:cNvSpPr txBox="1"/>
          <p:nvPr/>
        </p:nvSpPr>
        <p:spPr>
          <a:xfrm>
            <a:off x="2545188" y="3875739"/>
            <a:ext cx="8844922" cy="646331"/>
          </a:xfrm>
          <a:prstGeom prst="rect">
            <a:avLst/>
          </a:prstGeom>
          <a:noFill/>
        </p:spPr>
        <p:txBody>
          <a:bodyPr wrap="square" rtlCol="0">
            <a:spAutoFit/>
          </a:bodyPr>
          <a:lstStyle/>
          <a:p>
            <a:r>
              <a:rPr lang="en-US" dirty="0"/>
              <a:t>Put the other type instead of the original type before instantiation and provide its instance instead of the original type instance if the conditions for this are fulfilled. </a:t>
            </a:r>
            <a:endParaRPr lang="sk-SK" dirty="0"/>
          </a:p>
        </p:txBody>
      </p:sp>
      <p:sp>
        <p:nvSpPr>
          <p:cNvPr id="15" name="BlokTextu 14">
            <a:extLst>
              <a:ext uri="{FF2B5EF4-FFF2-40B4-BE49-F238E27FC236}">
                <a16:creationId xmlns:a16="http://schemas.microsoft.com/office/drawing/2014/main" id="{06678740-6297-484C-B232-4F4100F16CBE}"/>
              </a:ext>
            </a:extLst>
          </p:cNvPr>
          <p:cNvSpPr txBox="1"/>
          <p:nvPr/>
        </p:nvSpPr>
        <p:spPr>
          <a:xfrm>
            <a:off x="2773121" y="6038786"/>
            <a:ext cx="8015337" cy="369332"/>
          </a:xfrm>
          <a:prstGeom prst="rect">
            <a:avLst/>
          </a:prstGeom>
          <a:noFill/>
        </p:spPr>
        <p:txBody>
          <a:bodyPr wrap="square" rtlCol="0">
            <a:spAutoFit/>
          </a:bodyPr>
          <a:lstStyle/>
          <a:p>
            <a:r>
              <a:rPr lang="en-US" dirty="0"/>
              <a:t>No need to adapt the original type</a:t>
            </a:r>
            <a:endParaRPr lang="sk-SK" dirty="0"/>
          </a:p>
        </p:txBody>
      </p:sp>
      <p:sp>
        <p:nvSpPr>
          <p:cNvPr id="16" name="BlokTextu 15">
            <a:extLst>
              <a:ext uri="{FF2B5EF4-FFF2-40B4-BE49-F238E27FC236}">
                <a16:creationId xmlns:a16="http://schemas.microsoft.com/office/drawing/2014/main" id="{98DCEE17-52C6-DB4F-D99F-FA23DB9E5095}"/>
              </a:ext>
            </a:extLst>
          </p:cNvPr>
          <p:cNvSpPr txBox="1"/>
          <p:nvPr/>
        </p:nvSpPr>
        <p:spPr>
          <a:xfrm>
            <a:off x="4462554" y="4712364"/>
            <a:ext cx="7023640" cy="1200329"/>
          </a:xfrm>
          <a:prstGeom prst="rect">
            <a:avLst/>
          </a:prstGeom>
          <a:noFill/>
        </p:spPr>
        <p:txBody>
          <a:bodyPr wrap="square" rtlCol="0">
            <a:spAutoFit/>
          </a:bodyPr>
          <a:lstStyle/>
          <a:p>
            <a:r>
              <a:rPr lang="en-US" dirty="0"/>
              <a:t>The original type remains unchanged, while it appears to give instances of the other type under certain conditions. There may be several such types chosen for instantiation according to the conditions</a:t>
            </a:r>
            <a:endParaRPr lang="sk-SK" dirty="0"/>
          </a:p>
        </p:txBody>
      </p:sp>
    </p:spTree>
    <p:extLst>
      <p:ext uri="{BB962C8B-B14F-4D97-AF65-F5344CB8AC3E}">
        <p14:creationId xmlns:p14="http://schemas.microsoft.com/office/powerpoint/2010/main" val="2347249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1C6E276D-FA86-62EA-136A-C9371C204ED7}"/>
              </a:ext>
            </a:extLst>
          </p:cNvPr>
          <p:cNvSpPr txBox="1">
            <a:spLocks/>
          </p:cNvSpPr>
          <p:nvPr/>
        </p:nvSpPr>
        <p:spPr>
          <a:xfrm>
            <a:off x="434085" y="423276"/>
            <a:ext cx="9769973"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600" b="1" dirty="0"/>
              <a:t>Aspect-oriented recreation of object-oriented design patterns</a:t>
            </a:r>
            <a:endParaRPr lang="sk-SK" sz="6600" b="1" dirty="0"/>
          </a:p>
        </p:txBody>
      </p:sp>
      <p:sp>
        <p:nvSpPr>
          <p:cNvPr id="5" name="BlokTextu 4">
            <a:extLst>
              <a:ext uri="{FF2B5EF4-FFF2-40B4-BE49-F238E27FC236}">
                <a16:creationId xmlns:a16="http://schemas.microsoft.com/office/drawing/2014/main" id="{7BEF07CA-0566-DF63-BC91-59882F4C1C07}"/>
              </a:ext>
            </a:extLst>
          </p:cNvPr>
          <p:cNvSpPr txBox="1"/>
          <p:nvPr/>
        </p:nvSpPr>
        <p:spPr>
          <a:xfrm>
            <a:off x="2405229" y="5006499"/>
            <a:ext cx="2991525" cy="830997"/>
          </a:xfrm>
          <a:prstGeom prst="rect">
            <a:avLst/>
          </a:prstGeom>
          <a:noFill/>
        </p:spPr>
        <p:txBody>
          <a:bodyPr wrap="none" rtlCol="0">
            <a:spAutoFit/>
          </a:bodyPr>
          <a:lstStyle/>
          <a:p>
            <a:r>
              <a:rPr lang="en-US" sz="2400" b="1" dirty="0"/>
              <a:t>Gang of Four (</a:t>
            </a:r>
            <a:r>
              <a:rPr lang="en-US" sz="2400" b="1" dirty="0" err="1"/>
              <a:t>GoF</a:t>
            </a:r>
            <a:r>
              <a:rPr lang="en-US" sz="2400" b="1" dirty="0"/>
              <a:t>) </a:t>
            </a:r>
          </a:p>
          <a:p>
            <a:r>
              <a:rPr lang="en-US" sz="2400" b="1" dirty="0"/>
              <a:t>design patterns</a:t>
            </a:r>
            <a:endParaRPr lang="sk-SK" sz="2400" b="1" dirty="0"/>
          </a:p>
        </p:txBody>
      </p:sp>
      <p:sp>
        <p:nvSpPr>
          <p:cNvPr id="6" name="Šípka: nadol 5">
            <a:extLst>
              <a:ext uri="{FF2B5EF4-FFF2-40B4-BE49-F238E27FC236}">
                <a16:creationId xmlns:a16="http://schemas.microsoft.com/office/drawing/2014/main" id="{CC87FB0D-BF93-4CC5-8DA1-1C28A131A190}"/>
              </a:ext>
            </a:extLst>
          </p:cNvPr>
          <p:cNvSpPr/>
          <p:nvPr/>
        </p:nvSpPr>
        <p:spPr>
          <a:xfrm rot="16200000">
            <a:off x="5418790" y="4898300"/>
            <a:ext cx="1194707" cy="10531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BlokTextu 6">
            <a:extLst>
              <a:ext uri="{FF2B5EF4-FFF2-40B4-BE49-F238E27FC236}">
                <a16:creationId xmlns:a16="http://schemas.microsoft.com/office/drawing/2014/main" id="{63384C0B-628B-0469-8FE9-931CD24512E3}"/>
              </a:ext>
            </a:extLst>
          </p:cNvPr>
          <p:cNvSpPr txBox="1"/>
          <p:nvPr/>
        </p:nvSpPr>
        <p:spPr>
          <a:xfrm>
            <a:off x="6876536" y="4806876"/>
            <a:ext cx="4565673" cy="1200329"/>
          </a:xfrm>
          <a:prstGeom prst="rect">
            <a:avLst/>
          </a:prstGeom>
          <a:noFill/>
        </p:spPr>
        <p:txBody>
          <a:bodyPr wrap="none" rtlCol="0">
            <a:spAutoFit/>
          </a:bodyPr>
          <a:lstStyle/>
          <a:p>
            <a:r>
              <a:rPr lang="en-US" sz="2400" b="1" dirty="0"/>
              <a:t>Aspect-oriented recreation of </a:t>
            </a:r>
          </a:p>
          <a:p>
            <a:r>
              <a:rPr lang="en-US" sz="2400" b="1" dirty="0"/>
              <a:t>Gang of Four (</a:t>
            </a:r>
            <a:r>
              <a:rPr lang="en-US" sz="2400" b="1" dirty="0" err="1"/>
              <a:t>GoF</a:t>
            </a:r>
            <a:r>
              <a:rPr lang="en-US" sz="2400" b="1" dirty="0"/>
              <a:t>) </a:t>
            </a:r>
          </a:p>
          <a:p>
            <a:r>
              <a:rPr lang="en-US" sz="2400" b="1" dirty="0"/>
              <a:t>design patterns</a:t>
            </a:r>
            <a:endParaRPr lang="sk-SK" sz="2400" b="1" dirty="0"/>
          </a:p>
        </p:txBody>
      </p:sp>
      <p:sp>
        <p:nvSpPr>
          <p:cNvPr id="8" name="BlokTextu 7">
            <a:extLst>
              <a:ext uri="{FF2B5EF4-FFF2-40B4-BE49-F238E27FC236}">
                <a16:creationId xmlns:a16="http://schemas.microsoft.com/office/drawing/2014/main" id="{C59D3D8F-F96D-9469-2AE5-1CFB5D33CC77}"/>
              </a:ext>
            </a:extLst>
          </p:cNvPr>
          <p:cNvSpPr txBox="1"/>
          <p:nvPr/>
        </p:nvSpPr>
        <p:spPr>
          <a:xfrm>
            <a:off x="3176628" y="6111558"/>
            <a:ext cx="5272597" cy="646331"/>
          </a:xfrm>
          <a:prstGeom prst="rect">
            <a:avLst/>
          </a:prstGeom>
          <a:noFill/>
        </p:spPr>
        <p:txBody>
          <a:bodyPr wrap="none" rtlCol="0">
            <a:spAutoFit/>
          </a:bodyPr>
          <a:lstStyle/>
          <a:p>
            <a:r>
              <a:rPr lang="en-US" sz="3600" b="1" dirty="0">
                <a:solidFill>
                  <a:srgbClr val="C00000"/>
                </a:solidFill>
              </a:rPr>
              <a:t>Are there any benefits?</a:t>
            </a:r>
            <a:endParaRPr lang="sk-SK" sz="3600" dirty="0"/>
          </a:p>
        </p:txBody>
      </p:sp>
    </p:spTree>
    <p:extLst>
      <p:ext uri="{BB962C8B-B14F-4D97-AF65-F5344CB8AC3E}">
        <p14:creationId xmlns:p14="http://schemas.microsoft.com/office/powerpoint/2010/main" val="851840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4BE2001A-4DEF-C738-CC35-C47533314DFD}"/>
              </a:ext>
            </a:extLst>
          </p:cNvPr>
          <p:cNvSpPr txBox="1">
            <a:spLocks/>
          </p:cNvSpPr>
          <p:nvPr/>
        </p:nvSpPr>
        <p:spPr>
          <a:xfrm>
            <a:off x="267519" y="47771"/>
            <a:ext cx="9769973"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a:t>Aspect-oriented recreation </a:t>
            </a:r>
          </a:p>
          <a:p>
            <a:r>
              <a:rPr lang="en-US" sz="6000" b="1" dirty="0"/>
              <a:t>of observer </a:t>
            </a:r>
          </a:p>
          <a:p>
            <a:r>
              <a:rPr lang="en-US" sz="6000" b="1" dirty="0"/>
              <a:t>design </a:t>
            </a:r>
          </a:p>
          <a:p>
            <a:r>
              <a:rPr lang="en-US" sz="6000" b="1" dirty="0"/>
              <a:t>pattern</a:t>
            </a:r>
            <a:endParaRPr lang="sk-SK" sz="6000" b="1" dirty="0"/>
          </a:p>
        </p:txBody>
      </p:sp>
      <p:pic>
        <p:nvPicPr>
          <p:cNvPr id="2050" name="Picture 2" descr="The Observer pattern usage">
            <a:extLst>
              <a:ext uri="{FF2B5EF4-FFF2-40B4-BE49-F238E27FC236}">
                <a16:creationId xmlns:a16="http://schemas.microsoft.com/office/drawing/2014/main" id="{3974F608-85FF-5BD0-4597-8D31B477E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154" y="1065950"/>
            <a:ext cx="7010400" cy="5429250"/>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a:extLst>
              <a:ext uri="{FF2B5EF4-FFF2-40B4-BE49-F238E27FC236}">
                <a16:creationId xmlns:a16="http://schemas.microsoft.com/office/drawing/2014/main" id="{7980F18D-32E1-BCD4-59E5-8FDC268A7C7E}"/>
              </a:ext>
            </a:extLst>
          </p:cNvPr>
          <p:cNvSpPr txBox="1"/>
          <p:nvPr/>
        </p:nvSpPr>
        <p:spPr>
          <a:xfrm>
            <a:off x="6677012" y="232437"/>
            <a:ext cx="4953600" cy="1077218"/>
          </a:xfrm>
          <a:prstGeom prst="rect">
            <a:avLst/>
          </a:prstGeom>
          <a:noFill/>
        </p:spPr>
        <p:txBody>
          <a:bodyPr wrap="none" rtlCol="0">
            <a:spAutoFit/>
          </a:bodyPr>
          <a:lstStyle/>
          <a:p>
            <a:r>
              <a:rPr lang="en-US" sz="3200" b="1" dirty="0"/>
              <a:t>Observer design pattern </a:t>
            </a:r>
          </a:p>
          <a:p>
            <a:r>
              <a:rPr lang="en-US" sz="3200" b="1" dirty="0"/>
              <a:t>– from </a:t>
            </a:r>
            <a:r>
              <a:rPr lang="en-US" sz="3200" b="1" dirty="0" err="1"/>
              <a:t>GoF</a:t>
            </a:r>
            <a:endParaRPr lang="sk-SK" sz="3200" b="1" dirty="0"/>
          </a:p>
        </p:txBody>
      </p:sp>
      <p:sp>
        <p:nvSpPr>
          <p:cNvPr id="6" name="BlokTextu 5">
            <a:extLst>
              <a:ext uri="{FF2B5EF4-FFF2-40B4-BE49-F238E27FC236}">
                <a16:creationId xmlns:a16="http://schemas.microsoft.com/office/drawing/2014/main" id="{2F0CA0C2-D633-A34A-F714-FF280AD1E626}"/>
              </a:ext>
            </a:extLst>
          </p:cNvPr>
          <p:cNvSpPr txBox="1"/>
          <p:nvPr/>
        </p:nvSpPr>
        <p:spPr>
          <a:xfrm>
            <a:off x="445513" y="6440897"/>
            <a:ext cx="9653348" cy="369332"/>
          </a:xfrm>
          <a:prstGeom prst="rect">
            <a:avLst/>
          </a:prstGeom>
          <a:noFill/>
        </p:spPr>
        <p:txBody>
          <a:bodyPr wrap="none" rtlCol="0">
            <a:spAutoFit/>
          </a:bodyPr>
          <a:lstStyle/>
          <a:p>
            <a:r>
              <a:rPr lang="en-US" dirty="0"/>
              <a:t>Taken from: https://www.linkedin.com/pulse/observer-pattern-usage-samson-baraka-ipdif</a:t>
            </a:r>
            <a:endParaRPr lang="sk-SK" dirty="0"/>
          </a:p>
        </p:txBody>
      </p:sp>
    </p:spTree>
    <p:extLst>
      <p:ext uri="{BB962C8B-B14F-4D97-AF65-F5344CB8AC3E}">
        <p14:creationId xmlns:p14="http://schemas.microsoft.com/office/powerpoint/2010/main" val="1535596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F846427D-4A24-028C-1B23-8650A87D39A1}"/>
              </a:ext>
            </a:extLst>
          </p:cNvPr>
          <p:cNvSpPr txBox="1">
            <a:spLocks/>
          </p:cNvSpPr>
          <p:nvPr/>
        </p:nvSpPr>
        <p:spPr>
          <a:xfrm>
            <a:off x="2304790" y="201722"/>
            <a:ext cx="9635220"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a:t>Implementation using pure </a:t>
            </a:r>
            <a:r>
              <a:rPr lang="en-US" sz="4800" b="1" dirty="0">
                <a:solidFill>
                  <a:srgbClr val="7030A0"/>
                </a:solidFill>
              </a:rPr>
              <a:t>Java</a:t>
            </a:r>
            <a:endParaRPr lang="sk-SK" sz="4800" b="1" dirty="0">
              <a:solidFill>
                <a:srgbClr val="7030A0"/>
              </a:solidFill>
            </a:endParaRPr>
          </a:p>
        </p:txBody>
      </p:sp>
      <p:pic>
        <p:nvPicPr>
          <p:cNvPr id="6" name="Obrázok 5">
            <a:extLst>
              <a:ext uri="{FF2B5EF4-FFF2-40B4-BE49-F238E27FC236}">
                <a16:creationId xmlns:a16="http://schemas.microsoft.com/office/drawing/2014/main" id="{2CBC589C-FE01-5511-D135-81FC29D04F6F}"/>
              </a:ext>
            </a:extLst>
          </p:cNvPr>
          <p:cNvPicPr>
            <a:picLocks noChangeAspect="1"/>
          </p:cNvPicPr>
          <p:nvPr/>
        </p:nvPicPr>
        <p:blipFill>
          <a:blip r:embed="rId2"/>
          <a:stretch>
            <a:fillRect/>
          </a:stretch>
        </p:blipFill>
        <p:spPr>
          <a:xfrm>
            <a:off x="306547" y="1145872"/>
            <a:ext cx="4877481" cy="1848108"/>
          </a:xfrm>
          <a:prstGeom prst="rect">
            <a:avLst/>
          </a:prstGeom>
        </p:spPr>
      </p:pic>
      <p:pic>
        <p:nvPicPr>
          <p:cNvPr id="8" name="Obrázok 7">
            <a:extLst>
              <a:ext uri="{FF2B5EF4-FFF2-40B4-BE49-F238E27FC236}">
                <a16:creationId xmlns:a16="http://schemas.microsoft.com/office/drawing/2014/main" id="{E73AFDC6-BDA3-790A-1B6B-CF7F23F4662B}"/>
              </a:ext>
            </a:extLst>
          </p:cNvPr>
          <p:cNvPicPr>
            <a:picLocks noChangeAspect="1"/>
          </p:cNvPicPr>
          <p:nvPr/>
        </p:nvPicPr>
        <p:blipFill>
          <a:blip r:embed="rId3"/>
          <a:stretch>
            <a:fillRect/>
          </a:stretch>
        </p:blipFill>
        <p:spPr>
          <a:xfrm>
            <a:off x="5906145" y="993195"/>
            <a:ext cx="5715798" cy="5811061"/>
          </a:xfrm>
          <a:prstGeom prst="rect">
            <a:avLst/>
          </a:prstGeom>
        </p:spPr>
      </p:pic>
      <p:sp>
        <p:nvSpPr>
          <p:cNvPr id="9" name="BlokTextu 8">
            <a:extLst>
              <a:ext uri="{FF2B5EF4-FFF2-40B4-BE49-F238E27FC236}">
                <a16:creationId xmlns:a16="http://schemas.microsoft.com/office/drawing/2014/main" id="{224A773D-A533-2C0A-1FC0-3025D08FF39A}"/>
              </a:ext>
            </a:extLst>
          </p:cNvPr>
          <p:cNvSpPr txBox="1"/>
          <p:nvPr/>
        </p:nvSpPr>
        <p:spPr>
          <a:xfrm>
            <a:off x="455083" y="5290201"/>
            <a:ext cx="5331268" cy="1200329"/>
          </a:xfrm>
          <a:prstGeom prst="rect">
            <a:avLst/>
          </a:prstGeom>
          <a:noFill/>
        </p:spPr>
        <p:txBody>
          <a:bodyPr wrap="none" rtlCol="0">
            <a:spAutoFit/>
          </a:bodyPr>
          <a:lstStyle/>
          <a:p>
            <a:r>
              <a:rPr lang="en-US" dirty="0"/>
              <a:t>According to: </a:t>
            </a:r>
            <a:r>
              <a:rPr lang="en-US" b="0" i="1" dirty="0">
                <a:solidFill>
                  <a:srgbClr val="212529"/>
                </a:solidFill>
                <a:effectLst/>
                <a:highlight>
                  <a:srgbClr val="FFFFFF"/>
                </a:highlight>
                <a:latin typeface="Domine"/>
              </a:rPr>
              <a:t>E. </a:t>
            </a:r>
            <a:r>
              <a:rPr lang="en-US" b="0" i="1" dirty="0" err="1">
                <a:solidFill>
                  <a:srgbClr val="212529"/>
                </a:solidFill>
                <a:effectLst/>
                <a:highlight>
                  <a:srgbClr val="FFFFFF"/>
                </a:highlight>
                <a:latin typeface="Domine"/>
              </a:rPr>
              <a:t>Piveta</a:t>
            </a:r>
            <a:r>
              <a:rPr lang="en-US" b="0" i="1" dirty="0">
                <a:solidFill>
                  <a:srgbClr val="212529"/>
                </a:solidFill>
                <a:effectLst/>
                <a:highlight>
                  <a:srgbClr val="FFFFFF"/>
                </a:highlight>
                <a:latin typeface="Domine"/>
              </a:rPr>
              <a:t> and L. </a:t>
            </a:r>
            <a:r>
              <a:rPr lang="en-US" b="0" i="1" dirty="0" err="1">
                <a:solidFill>
                  <a:srgbClr val="212529"/>
                </a:solidFill>
                <a:effectLst/>
                <a:highlight>
                  <a:srgbClr val="FFFFFF"/>
                </a:highlight>
                <a:latin typeface="Domine"/>
              </a:rPr>
              <a:t>Zancanella</a:t>
            </a:r>
            <a:r>
              <a:rPr lang="en-US" b="0" i="1" dirty="0">
                <a:solidFill>
                  <a:srgbClr val="212529"/>
                </a:solidFill>
                <a:effectLst/>
                <a:highlight>
                  <a:srgbClr val="FFFFFF"/>
                </a:highlight>
                <a:latin typeface="Domine"/>
              </a:rPr>
              <a:t>, </a:t>
            </a:r>
          </a:p>
          <a:p>
            <a:r>
              <a:rPr lang="en-US" b="0" i="1" dirty="0">
                <a:solidFill>
                  <a:srgbClr val="212529"/>
                </a:solidFill>
                <a:effectLst/>
                <a:highlight>
                  <a:srgbClr val="FFFFFF"/>
                </a:highlight>
                <a:latin typeface="Domine"/>
              </a:rPr>
              <a:t>“Observer pattern using aspect-oriented programming,</a:t>
            </a:r>
          </a:p>
          <a:p>
            <a:r>
              <a:rPr lang="en-US" b="0" i="1" dirty="0">
                <a:solidFill>
                  <a:srgbClr val="212529"/>
                </a:solidFill>
                <a:effectLst/>
                <a:highlight>
                  <a:srgbClr val="FFFFFF"/>
                </a:highlight>
                <a:latin typeface="Domine"/>
              </a:rPr>
              <a:t>” Proceedings of the Third Latin American Conference </a:t>
            </a:r>
          </a:p>
          <a:p>
            <a:r>
              <a:rPr lang="en-US" b="0" i="1" dirty="0">
                <a:solidFill>
                  <a:srgbClr val="212529"/>
                </a:solidFill>
                <a:effectLst/>
                <a:highlight>
                  <a:srgbClr val="FFFFFF"/>
                </a:highlight>
                <a:latin typeface="Domine"/>
              </a:rPr>
              <a:t>on Pattern Languages of Programming, p. 12, 12 2003</a:t>
            </a:r>
            <a:endParaRPr lang="sk-SK" dirty="0"/>
          </a:p>
        </p:txBody>
      </p:sp>
    </p:spTree>
    <p:extLst>
      <p:ext uri="{BB962C8B-B14F-4D97-AF65-F5344CB8AC3E}">
        <p14:creationId xmlns:p14="http://schemas.microsoft.com/office/powerpoint/2010/main" val="560515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kTextu 5">
            <a:extLst>
              <a:ext uri="{FF2B5EF4-FFF2-40B4-BE49-F238E27FC236}">
                <a16:creationId xmlns:a16="http://schemas.microsoft.com/office/drawing/2014/main" id="{63541DB2-6D65-A0EE-105C-518DAF67C4F2}"/>
              </a:ext>
            </a:extLst>
          </p:cNvPr>
          <p:cNvSpPr txBox="1"/>
          <p:nvPr/>
        </p:nvSpPr>
        <p:spPr>
          <a:xfrm>
            <a:off x="1903294" y="4360538"/>
            <a:ext cx="7500771" cy="584775"/>
          </a:xfrm>
          <a:prstGeom prst="rect">
            <a:avLst/>
          </a:prstGeom>
          <a:noFill/>
        </p:spPr>
        <p:txBody>
          <a:bodyPr wrap="none" rtlCol="0">
            <a:spAutoFit/>
          </a:bodyPr>
          <a:lstStyle/>
          <a:p>
            <a:r>
              <a:rPr lang="en-US" sz="3200" dirty="0">
                <a:solidFill>
                  <a:srgbClr val="00B050"/>
                </a:solidFill>
              </a:rPr>
              <a:t>- Delegate such work on worker objects</a:t>
            </a:r>
            <a:endParaRPr lang="sk-SK" sz="3200" dirty="0">
              <a:solidFill>
                <a:srgbClr val="00B050"/>
              </a:solidFill>
            </a:endParaRPr>
          </a:p>
        </p:txBody>
      </p:sp>
      <p:sp>
        <p:nvSpPr>
          <p:cNvPr id="7" name="BlokTextu 6">
            <a:extLst>
              <a:ext uri="{FF2B5EF4-FFF2-40B4-BE49-F238E27FC236}">
                <a16:creationId xmlns:a16="http://schemas.microsoft.com/office/drawing/2014/main" id="{E694D921-E688-EB5E-F7E8-96A9F67F04D6}"/>
              </a:ext>
            </a:extLst>
          </p:cNvPr>
          <p:cNvSpPr txBox="1"/>
          <p:nvPr/>
        </p:nvSpPr>
        <p:spPr>
          <a:xfrm>
            <a:off x="1903293" y="4927601"/>
            <a:ext cx="7273145" cy="584775"/>
          </a:xfrm>
          <a:prstGeom prst="rect">
            <a:avLst/>
          </a:prstGeom>
          <a:noFill/>
        </p:spPr>
        <p:txBody>
          <a:bodyPr wrap="none" rtlCol="0">
            <a:spAutoFit/>
          </a:bodyPr>
          <a:lstStyle/>
          <a:p>
            <a:r>
              <a:rPr lang="en-US" sz="3200" dirty="0">
                <a:solidFill>
                  <a:srgbClr val="00B050"/>
                </a:solidFill>
              </a:rPr>
              <a:t>- Do not modify already provided code</a:t>
            </a:r>
            <a:endParaRPr lang="sk-SK" sz="3200" dirty="0">
              <a:solidFill>
                <a:srgbClr val="00B050"/>
              </a:solidFill>
            </a:endParaRPr>
          </a:p>
        </p:txBody>
      </p:sp>
      <p:sp>
        <p:nvSpPr>
          <p:cNvPr id="8" name="Nadpis 1">
            <a:extLst>
              <a:ext uri="{FF2B5EF4-FFF2-40B4-BE49-F238E27FC236}">
                <a16:creationId xmlns:a16="http://schemas.microsoft.com/office/drawing/2014/main" id="{51EC1A19-0168-1126-2714-827663221A8B}"/>
              </a:ext>
            </a:extLst>
          </p:cNvPr>
          <p:cNvSpPr>
            <a:spLocks noGrp="1"/>
          </p:cNvSpPr>
          <p:nvPr>
            <p:ph type="title"/>
          </p:nvPr>
        </p:nvSpPr>
        <p:spPr>
          <a:xfrm>
            <a:off x="634376" y="1345624"/>
            <a:ext cx="8596668" cy="1320800"/>
          </a:xfrm>
        </p:spPr>
        <p:txBody>
          <a:bodyPr>
            <a:noAutofit/>
          </a:bodyPr>
          <a:lstStyle/>
          <a:p>
            <a:r>
              <a:rPr lang="sk-SK" sz="4400" b="1" dirty="0" err="1"/>
              <a:t>Task</a:t>
            </a:r>
            <a:r>
              <a:rPr lang="sk-SK" sz="4400" b="1" dirty="0"/>
              <a:t>: </a:t>
            </a:r>
            <a:r>
              <a:rPr lang="en-US" sz="4400" b="1" dirty="0"/>
              <a:t>Run methods in different order according to their first argument after/before certain method</a:t>
            </a:r>
            <a:r>
              <a:rPr lang="sk-SK" sz="4400" b="1" dirty="0"/>
              <a:t> </a:t>
            </a:r>
            <a:r>
              <a:rPr lang="en-US" sz="4400" b="1" dirty="0"/>
              <a:t>is executed</a:t>
            </a:r>
            <a:endParaRPr lang="sk-SK" sz="4400" b="1" dirty="0"/>
          </a:p>
        </p:txBody>
      </p:sp>
    </p:spTree>
    <p:extLst>
      <p:ext uri="{BB962C8B-B14F-4D97-AF65-F5344CB8AC3E}">
        <p14:creationId xmlns:p14="http://schemas.microsoft.com/office/powerpoint/2010/main" val="1399013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3EF483-7653-D96B-6FE6-8CE9E66E635D}"/>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7B815805-4AF0-A3E9-BDE6-275F6CD18204}"/>
              </a:ext>
            </a:extLst>
          </p:cNvPr>
          <p:cNvSpPr>
            <a:spLocks noGrp="1"/>
          </p:cNvSpPr>
          <p:nvPr>
            <p:ph idx="1"/>
          </p:nvPr>
        </p:nvSpPr>
        <p:spPr/>
        <p:txBody>
          <a:bodyPr/>
          <a:lstStyle/>
          <a:p>
            <a:endParaRPr lang="sk-SK"/>
          </a:p>
        </p:txBody>
      </p:sp>
      <p:pic>
        <p:nvPicPr>
          <p:cNvPr id="4" name="Obrázok 3">
            <a:extLst>
              <a:ext uri="{FF2B5EF4-FFF2-40B4-BE49-F238E27FC236}">
                <a16:creationId xmlns:a16="http://schemas.microsoft.com/office/drawing/2014/main" id="{E05B1D19-EFA4-2793-3D8B-4053F30A5B68}"/>
              </a:ext>
            </a:extLst>
          </p:cNvPr>
          <p:cNvPicPr>
            <a:picLocks noChangeAspect="1"/>
          </p:cNvPicPr>
          <p:nvPr/>
        </p:nvPicPr>
        <p:blipFill>
          <a:blip r:embed="rId2"/>
          <a:stretch>
            <a:fillRect/>
          </a:stretch>
        </p:blipFill>
        <p:spPr>
          <a:xfrm>
            <a:off x="1087477" y="-31466"/>
            <a:ext cx="10486572" cy="6339192"/>
          </a:xfrm>
          <a:prstGeom prst="rect">
            <a:avLst/>
          </a:prstGeom>
        </p:spPr>
      </p:pic>
      <p:sp>
        <p:nvSpPr>
          <p:cNvPr id="5" name="BlokTextu 4">
            <a:extLst>
              <a:ext uri="{FF2B5EF4-FFF2-40B4-BE49-F238E27FC236}">
                <a16:creationId xmlns:a16="http://schemas.microsoft.com/office/drawing/2014/main" id="{43AEEBA9-A0AC-ED15-B2C0-9525ECB27D5C}"/>
              </a:ext>
            </a:extLst>
          </p:cNvPr>
          <p:cNvSpPr txBox="1"/>
          <p:nvPr/>
        </p:nvSpPr>
        <p:spPr>
          <a:xfrm>
            <a:off x="590718" y="6290519"/>
            <a:ext cx="7082388" cy="369332"/>
          </a:xfrm>
          <a:prstGeom prst="rect">
            <a:avLst/>
          </a:prstGeom>
          <a:noFill/>
        </p:spPr>
        <p:txBody>
          <a:bodyPr wrap="none" rtlCol="0">
            <a:spAutoFit/>
          </a:bodyPr>
          <a:lstStyle/>
          <a:p>
            <a:r>
              <a:rPr lang="en-US" dirty="0"/>
              <a:t>According to: http://www2.fiit.stuba.sk/~vranic/aosd/index.html</a:t>
            </a:r>
            <a:endParaRPr lang="sk-SK" dirty="0"/>
          </a:p>
        </p:txBody>
      </p:sp>
    </p:spTree>
    <p:extLst>
      <p:ext uri="{BB962C8B-B14F-4D97-AF65-F5344CB8AC3E}">
        <p14:creationId xmlns:p14="http://schemas.microsoft.com/office/powerpoint/2010/main" val="3238132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7340A2BA-7DF5-62AD-30C4-2A398CD916D2}"/>
              </a:ext>
            </a:extLst>
          </p:cNvPr>
          <p:cNvPicPr>
            <a:picLocks noChangeAspect="1"/>
          </p:cNvPicPr>
          <p:nvPr/>
        </p:nvPicPr>
        <p:blipFill rotWithShape="1">
          <a:blip r:embed="rId2"/>
          <a:srcRect b="40351"/>
          <a:stretch/>
        </p:blipFill>
        <p:spPr>
          <a:xfrm>
            <a:off x="5324279" y="1085833"/>
            <a:ext cx="6011114" cy="1193289"/>
          </a:xfrm>
          <a:prstGeom prst="rect">
            <a:avLst/>
          </a:prstGeom>
        </p:spPr>
      </p:pic>
      <p:pic>
        <p:nvPicPr>
          <p:cNvPr id="7" name="Obrázok 6">
            <a:extLst>
              <a:ext uri="{FF2B5EF4-FFF2-40B4-BE49-F238E27FC236}">
                <a16:creationId xmlns:a16="http://schemas.microsoft.com/office/drawing/2014/main" id="{BDF882E8-B3FE-116F-C239-2B0E89D75A17}"/>
              </a:ext>
            </a:extLst>
          </p:cNvPr>
          <p:cNvPicPr>
            <a:picLocks noChangeAspect="1"/>
          </p:cNvPicPr>
          <p:nvPr/>
        </p:nvPicPr>
        <p:blipFill>
          <a:blip r:embed="rId3"/>
          <a:stretch>
            <a:fillRect/>
          </a:stretch>
        </p:blipFill>
        <p:spPr>
          <a:xfrm>
            <a:off x="-31734" y="719951"/>
            <a:ext cx="3781953" cy="1552792"/>
          </a:xfrm>
          <a:prstGeom prst="rect">
            <a:avLst/>
          </a:prstGeom>
        </p:spPr>
      </p:pic>
      <p:pic>
        <p:nvPicPr>
          <p:cNvPr id="9" name="Obrázok 8">
            <a:extLst>
              <a:ext uri="{FF2B5EF4-FFF2-40B4-BE49-F238E27FC236}">
                <a16:creationId xmlns:a16="http://schemas.microsoft.com/office/drawing/2014/main" id="{CE588DF8-A70C-6C2F-53E5-140EA9D76A3D}"/>
              </a:ext>
            </a:extLst>
          </p:cNvPr>
          <p:cNvPicPr>
            <a:picLocks noChangeAspect="1"/>
          </p:cNvPicPr>
          <p:nvPr/>
        </p:nvPicPr>
        <p:blipFill>
          <a:blip r:embed="rId4"/>
          <a:stretch>
            <a:fillRect/>
          </a:stretch>
        </p:blipFill>
        <p:spPr>
          <a:xfrm>
            <a:off x="-38927" y="2397559"/>
            <a:ext cx="5020376" cy="2457793"/>
          </a:xfrm>
          <a:prstGeom prst="rect">
            <a:avLst/>
          </a:prstGeom>
        </p:spPr>
      </p:pic>
      <p:sp>
        <p:nvSpPr>
          <p:cNvPr id="10" name="BlokTextu 9">
            <a:extLst>
              <a:ext uri="{FF2B5EF4-FFF2-40B4-BE49-F238E27FC236}">
                <a16:creationId xmlns:a16="http://schemas.microsoft.com/office/drawing/2014/main" id="{55EDBDF0-1494-160E-0D72-15DA808EB66B}"/>
              </a:ext>
            </a:extLst>
          </p:cNvPr>
          <p:cNvSpPr txBox="1"/>
          <p:nvPr/>
        </p:nvSpPr>
        <p:spPr>
          <a:xfrm>
            <a:off x="1859242" y="2150485"/>
            <a:ext cx="2957861" cy="369332"/>
          </a:xfrm>
          <a:prstGeom prst="rect">
            <a:avLst/>
          </a:prstGeom>
          <a:noFill/>
        </p:spPr>
        <p:txBody>
          <a:bodyPr wrap="none" rtlCol="0">
            <a:spAutoFit/>
          </a:bodyPr>
          <a:lstStyle/>
          <a:p>
            <a:r>
              <a:rPr lang="en-US" b="1" dirty="0"/>
              <a:t>Celsius class – the subject</a:t>
            </a:r>
            <a:endParaRPr lang="sk-SK" b="1" dirty="0"/>
          </a:p>
        </p:txBody>
      </p:sp>
      <p:pic>
        <p:nvPicPr>
          <p:cNvPr id="12" name="Obrázok 11">
            <a:extLst>
              <a:ext uri="{FF2B5EF4-FFF2-40B4-BE49-F238E27FC236}">
                <a16:creationId xmlns:a16="http://schemas.microsoft.com/office/drawing/2014/main" id="{00B1E989-939F-164A-F666-31FAD3186C45}"/>
              </a:ext>
            </a:extLst>
          </p:cNvPr>
          <p:cNvPicPr>
            <a:picLocks noChangeAspect="1"/>
          </p:cNvPicPr>
          <p:nvPr/>
        </p:nvPicPr>
        <p:blipFill>
          <a:blip r:embed="rId5"/>
          <a:stretch>
            <a:fillRect/>
          </a:stretch>
        </p:blipFill>
        <p:spPr>
          <a:xfrm>
            <a:off x="5384118" y="2807831"/>
            <a:ext cx="5668166" cy="2133898"/>
          </a:xfrm>
          <a:prstGeom prst="rect">
            <a:avLst/>
          </a:prstGeom>
        </p:spPr>
      </p:pic>
      <p:sp>
        <p:nvSpPr>
          <p:cNvPr id="13" name="BlokTextu 12">
            <a:extLst>
              <a:ext uri="{FF2B5EF4-FFF2-40B4-BE49-F238E27FC236}">
                <a16:creationId xmlns:a16="http://schemas.microsoft.com/office/drawing/2014/main" id="{60F4C683-A2CC-B13B-9A76-4119A6CB1524}"/>
              </a:ext>
            </a:extLst>
          </p:cNvPr>
          <p:cNvSpPr txBox="1"/>
          <p:nvPr/>
        </p:nvSpPr>
        <p:spPr>
          <a:xfrm>
            <a:off x="5277040" y="2346095"/>
            <a:ext cx="5137945" cy="369332"/>
          </a:xfrm>
          <a:prstGeom prst="rect">
            <a:avLst/>
          </a:prstGeom>
          <a:noFill/>
        </p:spPr>
        <p:txBody>
          <a:bodyPr wrap="none" rtlCol="0">
            <a:spAutoFit/>
          </a:bodyPr>
          <a:lstStyle/>
          <a:p>
            <a:r>
              <a:rPr lang="en-US" b="1" dirty="0"/>
              <a:t>Thermometer class – the observers superclass</a:t>
            </a:r>
            <a:endParaRPr lang="sk-SK" b="1" dirty="0"/>
          </a:p>
        </p:txBody>
      </p:sp>
      <p:pic>
        <p:nvPicPr>
          <p:cNvPr id="15" name="Obrázok 14">
            <a:extLst>
              <a:ext uri="{FF2B5EF4-FFF2-40B4-BE49-F238E27FC236}">
                <a16:creationId xmlns:a16="http://schemas.microsoft.com/office/drawing/2014/main" id="{645F8645-BB35-BD52-F35A-C195E7990D71}"/>
              </a:ext>
            </a:extLst>
          </p:cNvPr>
          <p:cNvPicPr>
            <a:picLocks noChangeAspect="1"/>
          </p:cNvPicPr>
          <p:nvPr/>
        </p:nvPicPr>
        <p:blipFill>
          <a:blip r:embed="rId6"/>
          <a:stretch>
            <a:fillRect/>
          </a:stretch>
        </p:blipFill>
        <p:spPr>
          <a:xfrm>
            <a:off x="-31734" y="5431972"/>
            <a:ext cx="5982535" cy="1609950"/>
          </a:xfrm>
          <a:prstGeom prst="rect">
            <a:avLst/>
          </a:prstGeom>
        </p:spPr>
      </p:pic>
      <p:pic>
        <p:nvPicPr>
          <p:cNvPr id="17" name="Obrázok 16">
            <a:extLst>
              <a:ext uri="{FF2B5EF4-FFF2-40B4-BE49-F238E27FC236}">
                <a16:creationId xmlns:a16="http://schemas.microsoft.com/office/drawing/2014/main" id="{39055678-1EB5-BE64-BB1A-72FF9630B9C4}"/>
              </a:ext>
            </a:extLst>
          </p:cNvPr>
          <p:cNvPicPr>
            <a:picLocks noChangeAspect="1"/>
          </p:cNvPicPr>
          <p:nvPr/>
        </p:nvPicPr>
        <p:blipFill>
          <a:blip r:embed="rId7"/>
          <a:stretch>
            <a:fillRect/>
          </a:stretch>
        </p:blipFill>
        <p:spPr>
          <a:xfrm>
            <a:off x="5950801" y="5363139"/>
            <a:ext cx="6106377" cy="1390844"/>
          </a:xfrm>
          <a:prstGeom prst="rect">
            <a:avLst/>
          </a:prstGeom>
        </p:spPr>
      </p:pic>
      <p:sp>
        <p:nvSpPr>
          <p:cNvPr id="2" name="Nadpis 1">
            <a:extLst>
              <a:ext uri="{FF2B5EF4-FFF2-40B4-BE49-F238E27FC236}">
                <a16:creationId xmlns:a16="http://schemas.microsoft.com/office/drawing/2014/main" id="{0042FFE9-E0E3-9E91-B7F0-686675025616}"/>
              </a:ext>
            </a:extLst>
          </p:cNvPr>
          <p:cNvSpPr>
            <a:spLocks noGrp="1"/>
          </p:cNvSpPr>
          <p:nvPr>
            <p:ph type="title"/>
          </p:nvPr>
        </p:nvSpPr>
        <p:spPr>
          <a:xfrm>
            <a:off x="3025115" y="189196"/>
            <a:ext cx="8933683" cy="1320800"/>
          </a:xfrm>
        </p:spPr>
        <p:txBody>
          <a:bodyPr>
            <a:noAutofit/>
          </a:bodyPr>
          <a:lstStyle/>
          <a:p>
            <a:r>
              <a:rPr lang="en-US" sz="4800" b="1" dirty="0"/>
              <a:t>Implementation using </a:t>
            </a:r>
            <a:r>
              <a:rPr lang="en-US" sz="4800" b="1" dirty="0">
                <a:solidFill>
                  <a:srgbClr val="7030A0"/>
                </a:solidFill>
              </a:rPr>
              <a:t>AspectJ</a:t>
            </a:r>
            <a:endParaRPr lang="sk-SK" sz="4800" b="1" dirty="0">
              <a:solidFill>
                <a:srgbClr val="7030A0"/>
              </a:solidFill>
            </a:endParaRPr>
          </a:p>
        </p:txBody>
      </p:sp>
      <p:sp>
        <p:nvSpPr>
          <p:cNvPr id="18" name="Šípka: nadol 17">
            <a:extLst>
              <a:ext uri="{FF2B5EF4-FFF2-40B4-BE49-F238E27FC236}">
                <a16:creationId xmlns:a16="http://schemas.microsoft.com/office/drawing/2014/main" id="{271FE8F0-9554-C529-AD88-1A558801111F}"/>
              </a:ext>
            </a:extLst>
          </p:cNvPr>
          <p:cNvSpPr/>
          <p:nvPr/>
        </p:nvSpPr>
        <p:spPr>
          <a:xfrm rot="17321116">
            <a:off x="6715185" y="4666392"/>
            <a:ext cx="590278" cy="10531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Šípka: nadol 18">
            <a:extLst>
              <a:ext uri="{FF2B5EF4-FFF2-40B4-BE49-F238E27FC236}">
                <a16:creationId xmlns:a16="http://schemas.microsoft.com/office/drawing/2014/main" id="{AD4EA184-127B-6985-D92C-D6D830561524}"/>
              </a:ext>
            </a:extLst>
          </p:cNvPr>
          <p:cNvSpPr/>
          <p:nvPr/>
        </p:nvSpPr>
        <p:spPr>
          <a:xfrm rot="4293153">
            <a:off x="5520249" y="4658573"/>
            <a:ext cx="590278" cy="10531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BlokTextu 19">
            <a:extLst>
              <a:ext uri="{FF2B5EF4-FFF2-40B4-BE49-F238E27FC236}">
                <a16:creationId xmlns:a16="http://schemas.microsoft.com/office/drawing/2014/main" id="{0D25D089-68C6-EC21-26A4-F3A39437DA62}"/>
              </a:ext>
            </a:extLst>
          </p:cNvPr>
          <p:cNvSpPr txBox="1"/>
          <p:nvPr/>
        </p:nvSpPr>
        <p:spPr>
          <a:xfrm>
            <a:off x="2575300" y="5028224"/>
            <a:ext cx="2526654" cy="369332"/>
          </a:xfrm>
          <a:prstGeom prst="rect">
            <a:avLst/>
          </a:prstGeom>
          <a:noFill/>
        </p:spPr>
        <p:txBody>
          <a:bodyPr wrap="none" rtlCol="0">
            <a:spAutoFit/>
          </a:bodyPr>
          <a:lstStyle/>
          <a:p>
            <a:r>
              <a:rPr lang="en-US" b="1" dirty="0"/>
              <a:t>Specialized observers</a:t>
            </a:r>
            <a:endParaRPr lang="sk-SK" b="1" dirty="0"/>
          </a:p>
        </p:txBody>
      </p:sp>
    </p:spTree>
    <p:extLst>
      <p:ext uri="{BB962C8B-B14F-4D97-AF65-F5344CB8AC3E}">
        <p14:creationId xmlns:p14="http://schemas.microsoft.com/office/powerpoint/2010/main" val="3627129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B7E716-8288-3E62-AE19-3B64444BD96E}"/>
              </a:ext>
            </a:extLst>
          </p:cNvPr>
          <p:cNvSpPr>
            <a:spLocks noGrp="1"/>
          </p:cNvSpPr>
          <p:nvPr>
            <p:ph type="title"/>
          </p:nvPr>
        </p:nvSpPr>
        <p:spPr>
          <a:xfrm>
            <a:off x="338789" y="108501"/>
            <a:ext cx="10651406" cy="1320800"/>
          </a:xfrm>
        </p:spPr>
        <p:txBody>
          <a:bodyPr>
            <a:noAutofit/>
          </a:bodyPr>
          <a:lstStyle/>
          <a:p>
            <a:r>
              <a:rPr lang="en-US" sz="5400" b="1" dirty="0"/>
              <a:t>Separating concerns with intertype declaration in AspectJ</a:t>
            </a:r>
          </a:p>
        </p:txBody>
      </p:sp>
      <p:pic>
        <p:nvPicPr>
          <p:cNvPr id="5" name="Obrázok 4">
            <a:extLst>
              <a:ext uri="{FF2B5EF4-FFF2-40B4-BE49-F238E27FC236}">
                <a16:creationId xmlns:a16="http://schemas.microsoft.com/office/drawing/2014/main" id="{14B983E1-7006-6675-6943-70FE9DFE9FF4}"/>
              </a:ext>
            </a:extLst>
          </p:cNvPr>
          <p:cNvPicPr>
            <a:picLocks noChangeAspect="1"/>
          </p:cNvPicPr>
          <p:nvPr/>
        </p:nvPicPr>
        <p:blipFill>
          <a:blip r:embed="rId2"/>
          <a:stretch>
            <a:fillRect/>
          </a:stretch>
        </p:blipFill>
        <p:spPr>
          <a:xfrm>
            <a:off x="168180" y="2047724"/>
            <a:ext cx="7020905" cy="4105848"/>
          </a:xfrm>
          <a:prstGeom prst="rect">
            <a:avLst/>
          </a:prstGeom>
        </p:spPr>
      </p:pic>
      <p:sp>
        <p:nvSpPr>
          <p:cNvPr id="6" name="Šípka: nadol 5">
            <a:extLst>
              <a:ext uri="{FF2B5EF4-FFF2-40B4-BE49-F238E27FC236}">
                <a16:creationId xmlns:a16="http://schemas.microsoft.com/office/drawing/2014/main" id="{74526D8A-1CE2-AB80-A005-B03AFDE1B154}"/>
              </a:ext>
            </a:extLst>
          </p:cNvPr>
          <p:cNvSpPr/>
          <p:nvPr/>
        </p:nvSpPr>
        <p:spPr>
          <a:xfrm rot="5739779">
            <a:off x="5392120" y="3360026"/>
            <a:ext cx="544745" cy="10666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BlokTextu 6">
            <a:extLst>
              <a:ext uri="{FF2B5EF4-FFF2-40B4-BE49-F238E27FC236}">
                <a16:creationId xmlns:a16="http://schemas.microsoft.com/office/drawing/2014/main" id="{2786AE8E-763E-98D3-FF5A-60110398DB6F}"/>
              </a:ext>
            </a:extLst>
          </p:cNvPr>
          <p:cNvSpPr txBox="1"/>
          <p:nvPr/>
        </p:nvSpPr>
        <p:spPr>
          <a:xfrm>
            <a:off x="6222116" y="3569702"/>
            <a:ext cx="4575319" cy="707886"/>
          </a:xfrm>
          <a:prstGeom prst="rect">
            <a:avLst/>
          </a:prstGeom>
          <a:noFill/>
        </p:spPr>
        <p:txBody>
          <a:bodyPr wrap="square" rtlCol="0">
            <a:spAutoFit/>
          </a:bodyPr>
          <a:lstStyle/>
          <a:p>
            <a:r>
              <a:rPr lang="sk-SK" sz="2000" b="1" dirty="0" err="1"/>
              <a:t>Adds</a:t>
            </a:r>
            <a:r>
              <a:rPr lang="sk-SK" sz="2000" b="1" dirty="0"/>
              <a:t> </a:t>
            </a:r>
            <a:r>
              <a:rPr lang="sk-SK" sz="2000" b="1" dirty="0" err="1">
                <a:solidFill>
                  <a:srgbClr val="0070C0"/>
                </a:solidFill>
              </a:rPr>
              <a:t>add</a:t>
            </a:r>
            <a:r>
              <a:rPr lang="en-US" sz="2000" b="1" dirty="0">
                <a:solidFill>
                  <a:srgbClr val="0070C0"/>
                </a:solidFill>
              </a:rPr>
              <a:t>(Observer </a:t>
            </a:r>
            <a:r>
              <a:rPr lang="en-US" sz="2000" b="1" dirty="0" err="1">
                <a:solidFill>
                  <a:srgbClr val="0070C0"/>
                </a:solidFill>
              </a:rPr>
              <a:t>obs</a:t>
            </a:r>
            <a:r>
              <a:rPr lang="en-US" sz="2000" b="1" dirty="0">
                <a:solidFill>
                  <a:srgbClr val="0070C0"/>
                </a:solidFill>
              </a:rPr>
              <a:t>) </a:t>
            </a:r>
            <a:r>
              <a:rPr lang="en-US" sz="2000" b="1" dirty="0"/>
              <a:t>method into Subject class</a:t>
            </a:r>
            <a:endParaRPr lang="sk-SK" sz="2000" b="1" dirty="0"/>
          </a:p>
        </p:txBody>
      </p:sp>
      <p:sp>
        <p:nvSpPr>
          <p:cNvPr id="8" name="Šípka: nadol 7">
            <a:extLst>
              <a:ext uri="{FF2B5EF4-FFF2-40B4-BE49-F238E27FC236}">
                <a16:creationId xmlns:a16="http://schemas.microsoft.com/office/drawing/2014/main" id="{EF27F737-053C-D3F0-B9D9-86F7AAF5846C}"/>
              </a:ext>
            </a:extLst>
          </p:cNvPr>
          <p:cNvSpPr/>
          <p:nvPr/>
        </p:nvSpPr>
        <p:spPr>
          <a:xfrm rot="5720429">
            <a:off x="5241254" y="4215060"/>
            <a:ext cx="544745" cy="10666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BlokTextu 8">
            <a:extLst>
              <a:ext uri="{FF2B5EF4-FFF2-40B4-BE49-F238E27FC236}">
                <a16:creationId xmlns:a16="http://schemas.microsoft.com/office/drawing/2014/main" id="{9AADA9B4-7497-97E6-6F5E-224100684D4D}"/>
              </a:ext>
            </a:extLst>
          </p:cNvPr>
          <p:cNvSpPr txBox="1"/>
          <p:nvPr/>
        </p:nvSpPr>
        <p:spPr>
          <a:xfrm>
            <a:off x="6089649" y="4503387"/>
            <a:ext cx="5483457" cy="707886"/>
          </a:xfrm>
          <a:prstGeom prst="rect">
            <a:avLst/>
          </a:prstGeom>
          <a:noFill/>
        </p:spPr>
        <p:txBody>
          <a:bodyPr wrap="square" rtlCol="0">
            <a:spAutoFit/>
          </a:bodyPr>
          <a:lstStyle/>
          <a:p>
            <a:r>
              <a:rPr lang="sk-SK" sz="2000" b="1" dirty="0" err="1"/>
              <a:t>Adds</a:t>
            </a:r>
            <a:r>
              <a:rPr lang="sk-SK" sz="2000" b="1" dirty="0"/>
              <a:t> </a:t>
            </a:r>
            <a:r>
              <a:rPr lang="en-US" sz="2000" b="1" dirty="0">
                <a:solidFill>
                  <a:srgbClr val="0070C0"/>
                </a:solidFill>
              </a:rPr>
              <a:t>remove(Observer </a:t>
            </a:r>
            <a:r>
              <a:rPr lang="en-US" sz="2000" b="1" dirty="0" err="1">
                <a:solidFill>
                  <a:srgbClr val="0070C0"/>
                </a:solidFill>
              </a:rPr>
              <a:t>obs</a:t>
            </a:r>
            <a:r>
              <a:rPr lang="en-US" sz="2000" b="1" dirty="0">
                <a:solidFill>
                  <a:srgbClr val="0070C0"/>
                </a:solidFill>
              </a:rPr>
              <a:t>) </a:t>
            </a:r>
            <a:r>
              <a:rPr lang="en-US" sz="2000" b="1" dirty="0"/>
              <a:t>method into Subject class</a:t>
            </a:r>
            <a:endParaRPr lang="sk-SK" sz="2000" b="1" dirty="0"/>
          </a:p>
        </p:txBody>
      </p:sp>
      <p:sp>
        <p:nvSpPr>
          <p:cNvPr id="10" name="Šípka: nadol 9">
            <a:extLst>
              <a:ext uri="{FF2B5EF4-FFF2-40B4-BE49-F238E27FC236}">
                <a16:creationId xmlns:a16="http://schemas.microsoft.com/office/drawing/2014/main" id="{FF8EA7D6-4B9F-C5BD-2CA3-E51316C63188}"/>
              </a:ext>
            </a:extLst>
          </p:cNvPr>
          <p:cNvSpPr/>
          <p:nvPr/>
        </p:nvSpPr>
        <p:spPr>
          <a:xfrm rot="5739779">
            <a:off x="7241796" y="2472732"/>
            <a:ext cx="544745" cy="10666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BlokTextu 10">
            <a:extLst>
              <a:ext uri="{FF2B5EF4-FFF2-40B4-BE49-F238E27FC236}">
                <a16:creationId xmlns:a16="http://schemas.microsoft.com/office/drawing/2014/main" id="{D92E48E8-7F14-B621-8B70-A0ADDE8AAD41}"/>
              </a:ext>
            </a:extLst>
          </p:cNvPr>
          <p:cNvSpPr txBox="1"/>
          <p:nvPr/>
        </p:nvSpPr>
        <p:spPr>
          <a:xfrm>
            <a:off x="8278473" y="2488133"/>
            <a:ext cx="4575319" cy="1015663"/>
          </a:xfrm>
          <a:prstGeom prst="rect">
            <a:avLst/>
          </a:prstGeom>
          <a:noFill/>
        </p:spPr>
        <p:txBody>
          <a:bodyPr wrap="square" rtlCol="0">
            <a:spAutoFit/>
          </a:bodyPr>
          <a:lstStyle/>
          <a:p>
            <a:r>
              <a:rPr lang="en-US" sz="2000" b="1" dirty="0"/>
              <a:t>Updates observers when </a:t>
            </a:r>
          </a:p>
          <a:p>
            <a:r>
              <a:rPr lang="en-US" sz="2000" b="1" dirty="0"/>
              <a:t>there has been detected </a:t>
            </a:r>
          </a:p>
          <a:p>
            <a:r>
              <a:rPr lang="en-US" sz="2000" b="1" dirty="0"/>
              <a:t>a change</a:t>
            </a:r>
            <a:endParaRPr lang="sk-SK" sz="2000" b="1" dirty="0"/>
          </a:p>
        </p:txBody>
      </p:sp>
      <p:sp>
        <p:nvSpPr>
          <p:cNvPr id="14" name="BlokTextu 13">
            <a:extLst>
              <a:ext uri="{FF2B5EF4-FFF2-40B4-BE49-F238E27FC236}">
                <a16:creationId xmlns:a16="http://schemas.microsoft.com/office/drawing/2014/main" id="{CBDD6CDC-AA43-8EAD-9BA4-66AA31022D2D}"/>
              </a:ext>
            </a:extLst>
          </p:cNvPr>
          <p:cNvSpPr txBox="1"/>
          <p:nvPr/>
        </p:nvSpPr>
        <p:spPr>
          <a:xfrm>
            <a:off x="7883686" y="5435344"/>
            <a:ext cx="4575319" cy="400110"/>
          </a:xfrm>
          <a:prstGeom prst="rect">
            <a:avLst/>
          </a:prstGeom>
          <a:noFill/>
        </p:spPr>
        <p:txBody>
          <a:bodyPr wrap="square" rtlCol="0">
            <a:spAutoFit/>
          </a:bodyPr>
          <a:lstStyle/>
          <a:p>
            <a:r>
              <a:rPr lang="en-US" sz="2000" b="1" dirty="0"/>
              <a:t>…</a:t>
            </a:r>
            <a:endParaRPr lang="sk-SK" sz="2000" b="1" dirty="0"/>
          </a:p>
        </p:txBody>
      </p:sp>
      <p:sp>
        <p:nvSpPr>
          <p:cNvPr id="15" name="BlokTextu 14">
            <a:extLst>
              <a:ext uri="{FF2B5EF4-FFF2-40B4-BE49-F238E27FC236}">
                <a16:creationId xmlns:a16="http://schemas.microsoft.com/office/drawing/2014/main" id="{D5112F09-506B-D426-623A-4DD7E063435E}"/>
              </a:ext>
            </a:extLst>
          </p:cNvPr>
          <p:cNvSpPr txBox="1"/>
          <p:nvPr/>
        </p:nvSpPr>
        <p:spPr>
          <a:xfrm flipH="1">
            <a:off x="8001423" y="3943384"/>
            <a:ext cx="3911259" cy="400110"/>
          </a:xfrm>
          <a:prstGeom prst="rect">
            <a:avLst/>
          </a:prstGeom>
          <a:noFill/>
        </p:spPr>
        <p:txBody>
          <a:bodyPr wrap="square" rtlCol="0">
            <a:spAutoFit/>
          </a:bodyPr>
          <a:lstStyle/>
          <a:p>
            <a:r>
              <a:rPr lang="en-US" sz="2000" b="1" dirty="0">
                <a:solidFill>
                  <a:srgbClr val="FF0000"/>
                </a:solidFill>
              </a:rPr>
              <a:t>[INTERTYPE DECLARATION]</a:t>
            </a:r>
            <a:endParaRPr lang="sk-SK" sz="2000" b="1" dirty="0">
              <a:solidFill>
                <a:srgbClr val="FF0000"/>
              </a:solidFill>
            </a:endParaRPr>
          </a:p>
        </p:txBody>
      </p:sp>
      <p:sp>
        <p:nvSpPr>
          <p:cNvPr id="16" name="BlokTextu 15">
            <a:extLst>
              <a:ext uri="{FF2B5EF4-FFF2-40B4-BE49-F238E27FC236}">
                <a16:creationId xmlns:a16="http://schemas.microsoft.com/office/drawing/2014/main" id="{B1C0CD28-298B-1EBC-D437-769922B39EBC}"/>
              </a:ext>
            </a:extLst>
          </p:cNvPr>
          <p:cNvSpPr txBox="1"/>
          <p:nvPr/>
        </p:nvSpPr>
        <p:spPr>
          <a:xfrm flipH="1">
            <a:off x="8001423" y="4825719"/>
            <a:ext cx="3911259" cy="400110"/>
          </a:xfrm>
          <a:prstGeom prst="rect">
            <a:avLst/>
          </a:prstGeom>
          <a:noFill/>
        </p:spPr>
        <p:txBody>
          <a:bodyPr wrap="square" rtlCol="0">
            <a:spAutoFit/>
          </a:bodyPr>
          <a:lstStyle/>
          <a:p>
            <a:r>
              <a:rPr lang="en-US" sz="2000" b="1" dirty="0">
                <a:solidFill>
                  <a:srgbClr val="FF0000"/>
                </a:solidFill>
              </a:rPr>
              <a:t>[INTERTYPE DECLARATION]</a:t>
            </a:r>
            <a:endParaRPr lang="sk-SK" sz="2000" b="1" dirty="0">
              <a:solidFill>
                <a:srgbClr val="FF0000"/>
              </a:solidFill>
            </a:endParaRPr>
          </a:p>
        </p:txBody>
      </p:sp>
      <p:sp>
        <p:nvSpPr>
          <p:cNvPr id="17" name="BlokTextu 16">
            <a:extLst>
              <a:ext uri="{FF2B5EF4-FFF2-40B4-BE49-F238E27FC236}">
                <a16:creationId xmlns:a16="http://schemas.microsoft.com/office/drawing/2014/main" id="{0F722321-56BF-5463-DAA6-95976AADE44A}"/>
              </a:ext>
            </a:extLst>
          </p:cNvPr>
          <p:cNvSpPr txBox="1"/>
          <p:nvPr/>
        </p:nvSpPr>
        <p:spPr>
          <a:xfrm flipH="1">
            <a:off x="8001422" y="5730445"/>
            <a:ext cx="3911259" cy="400110"/>
          </a:xfrm>
          <a:prstGeom prst="rect">
            <a:avLst/>
          </a:prstGeom>
          <a:noFill/>
        </p:spPr>
        <p:txBody>
          <a:bodyPr wrap="square" rtlCol="0">
            <a:spAutoFit/>
          </a:bodyPr>
          <a:lstStyle/>
          <a:p>
            <a:r>
              <a:rPr lang="en-US" sz="2000" b="1" dirty="0">
                <a:solidFill>
                  <a:srgbClr val="FF0000"/>
                </a:solidFill>
              </a:rPr>
              <a:t>[INTERTYPE DECLARATION]</a:t>
            </a:r>
            <a:endParaRPr lang="sk-SK" sz="2000" b="1" dirty="0">
              <a:solidFill>
                <a:srgbClr val="FF0000"/>
              </a:solidFill>
            </a:endParaRPr>
          </a:p>
        </p:txBody>
      </p:sp>
      <p:sp>
        <p:nvSpPr>
          <p:cNvPr id="18" name="BlokTextu 17">
            <a:extLst>
              <a:ext uri="{FF2B5EF4-FFF2-40B4-BE49-F238E27FC236}">
                <a16:creationId xmlns:a16="http://schemas.microsoft.com/office/drawing/2014/main" id="{1D964BE0-9B99-C7C3-3BBE-EA1058A5F798}"/>
              </a:ext>
            </a:extLst>
          </p:cNvPr>
          <p:cNvSpPr txBox="1"/>
          <p:nvPr/>
        </p:nvSpPr>
        <p:spPr>
          <a:xfrm flipH="1">
            <a:off x="494154" y="6130555"/>
            <a:ext cx="7716656" cy="707886"/>
          </a:xfrm>
          <a:prstGeom prst="rect">
            <a:avLst/>
          </a:prstGeom>
          <a:noFill/>
        </p:spPr>
        <p:txBody>
          <a:bodyPr wrap="square" rtlCol="0">
            <a:spAutoFit/>
          </a:bodyPr>
          <a:lstStyle/>
          <a:p>
            <a:r>
              <a:rPr lang="en-US" sz="2000" b="1" dirty="0">
                <a:solidFill>
                  <a:srgbClr val="FF0000"/>
                </a:solidFill>
              </a:rPr>
              <a:t>Implementation functionality of observer separated from business logic (measuring temperature)</a:t>
            </a:r>
            <a:endParaRPr lang="sk-SK" sz="2000" b="1" dirty="0">
              <a:solidFill>
                <a:srgbClr val="FF0000"/>
              </a:solidFill>
            </a:endParaRPr>
          </a:p>
        </p:txBody>
      </p:sp>
    </p:spTree>
    <p:extLst>
      <p:ext uri="{BB962C8B-B14F-4D97-AF65-F5344CB8AC3E}">
        <p14:creationId xmlns:p14="http://schemas.microsoft.com/office/powerpoint/2010/main" val="2464322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B68D9FC1-CC91-9340-B0CA-81BD70D1CA91}"/>
              </a:ext>
            </a:extLst>
          </p:cNvPr>
          <p:cNvPicPr>
            <a:picLocks noChangeAspect="1"/>
          </p:cNvPicPr>
          <p:nvPr/>
        </p:nvPicPr>
        <p:blipFill>
          <a:blip r:embed="rId2"/>
          <a:stretch>
            <a:fillRect/>
          </a:stretch>
        </p:blipFill>
        <p:spPr>
          <a:xfrm>
            <a:off x="120528" y="255236"/>
            <a:ext cx="8657874" cy="3268929"/>
          </a:xfrm>
          <a:prstGeom prst="rect">
            <a:avLst/>
          </a:prstGeom>
        </p:spPr>
      </p:pic>
      <p:sp>
        <p:nvSpPr>
          <p:cNvPr id="6" name="BlokTextu 5">
            <a:extLst>
              <a:ext uri="{FF2B5EF4-FFF2-40B4-BE49-F238E27FC236}">
                <a16:creationId xmlns:a16="http://schemas.microsoft.com/office/drawing/2014/main" id="{4C942737-EB0E-F7DE-7EF7-31EEC0371F39}"/>
              </a:ext>
            </a:extLst>
          </p:cNvPr>
          <p:cNvSpPr txBox="1"/>
          <p:nvPr/>
        </p:nvSpPr>
        <p:spPr>
          <a:xfrm>
            <a:off x="3253516" y="5402435"/>
            <a:ext cx="5331268" cy="1200329"/>
          </a:xfrm>
          <a:prstGeom prst="rect">
            <a:avLst/>
          </a:prstGeom>
          <a:noFill/>
        </p:spPr>
        <p:txBody>
          <a:bodyPr wrap="none" rtlCol="0">
            <a:spAutoFit/>
          </a:bodyPr>
          <a:lstStyle/>
          <a:p>
            <a:r>
              <a:rPr lang="en-US" dirty="0"/>
              <a:t>According to: </a:t>
            </a:r>
            <a:r>
              <a:rPr lang="en-US" b="0" i="1" dirty="0">
                <a:solidFill>
                  <a:srgbClr val="212529"/>
                </a:solidFill>
                <a:effectLst/>
                <a:highlight>
                  <a:srgbClr val="FFFFFF"/>
                </a:highlight>
                <a:latin typeface="Domine"/>
              </a:rPr>
              <a:t>E. </a:t>
            </a:r>
            <a:r>
              <a:rPr lang="en-US" b="0" i="1" dirty="0" err="1">
                <a:solidFill>
                  <a:srgbClr val="212529"/>
                </a:solidFill>
                <a:effectLst/>
                <a:highlight>
                  <a:srgbClr val="FFFFFF"/>
                </a:highlight>
                <a:latin typeface="Domine"/>
              </a:rPr>
              <a:t>Piveta</a:t>
            </a:r>
            <a:r>
              <a:rPr lang="en-US" b="0" i="1" dirty="0">
                <a:solidFill>
                  <a:srgbClr val="212529"/>
                </a:solidFill>
                <a:effectLst/>
                <a:highlight>
                  <a:srgbClr val="FFFFFF"/>
                </a:highlight>
                <a:latin typeface="Domine"/>
              </a:rPr>
              <a:t> and L. </a:t>
            </a:r>
            <a:r>
              <a:rPr lang="en-US" b="0" i="1" dirty="0" err="1">
                <a:solidFill>
                  <a:srgbClr val="212529"/>
                </a:solidFill>
                <a:effectLst/>
                <a:highlight>
                  <a:srgbClr val="FFFFFF"/>
                </a:highlight>
                <a:latin typeface="Domine"/>
              </a:rPr>
              <a:t>Zancanella</a:t>
            </a:r>
            <a:r>
              <a:rPr lang="en-US" b="0" i="1" dirty="0">
                <a:solidFill>
                  <a:srgbClr val="212529"/>
                </a:solidFill>
                <a:effectLst/>
                <a:highlight>
                  <a:srgbClr val="FFFFFF"/>
                </a:highlight>
                <a:latin typeface="Domine"/>
              </a:rPr>
              <a:t>, </a:t>
            </a:r>
          </a:p>
          <a:p>
            <a:r>
              <a:rPr lang="en-US" b="0" i="1" dirty="0">
                <a:solidFill>
                  <a:srgbClr val="212529"/>
                </a:solidFill>
                <a:effectLst/>
                <a:highlight>
                  <a:srgbClr val="FFFFFF"/>
                </a:highlight>
                <a:latin typeface="Domine"/>
              </a:rPr>
              <a:t>“Observer pattern using aspect-oriented programming,</a:t>
            </a:r>
          </a:p>
          <a:p>
            <a:r>
              <a:rPr lang="en-US" b="0" i="1" dirty="0">
                <a:solidFill>
                  <a:srgbClr val="212529"/>
                </a:solidFill>
                <a:effectLst/>
                <a:highlight>
                  <a:srgbClr val="FFFFFF"/>
                </a:highlight>
                <a:latin typeface="Domine"/>
              </a:rPr>
              <a:t>” Proceedings of the Third Latin American Conference </a:t>
            </a:r>
          </a:p>
          <a:p>
            <a:r>
              <a:rPr lang="en-US" b="0" i="1" dirty="0">
                <a:solidFill>
                  <a:srgbClr val="212529"/>
                </a:solidFill>
                <a:effectLst/>
                <a:highlight>
                  <a:srgbClr val="FFFFFF"/>
                </a:highlight>
                <a:latin typeface="Domine"/>
              </a:rPr>
              <a:t>on Pattern Languages of Programming, p. 12, 12 2003</a:t>
            </a:r>
            <a:endParaRPr lang="sk-SK" dirty="0"/>
          </a:p>
        </p:txBody>
      </p:sp>
    </p:spTree>
    <p:extLst>
      <p:ext uri="{BB962C8B-B14F-4D97-AF65-F5344CB8AC3E}">
        <p14:creationId xmlns:p14="http://schemas.microsoft.com/office/powerpoint/2010/main" val="3089324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3EB988-D8D4-F8AF-F829-474329A9EC0D}"/>
              </a:ext>
            </a:extLst>
          </p:cNvPr>
          <p:cNvSpPr>
            <a:spLocks noGrp="1"/>
          </p:cNvSpPr>
          <p:nvPr>
            <p:ph type="title"/>
          </p:nvPr>
        </p:nvSpPr>
        <p:spPr>
          <a:xfrm>
            <a:off x="300710" y="218784"/>
            <a:ext cx="12137500" cy="1320800"/>
          </a:xfrm>
        </p:spPr>
        <p:txBody>
          <a:bodyPr>
            <a:noAutofit/>
          </a:bodyPr>
          <a:lstStyle/>
          <a:p>
            <a:r>
              <a:rPr lang="en-US" sz="4800" b="1" dirty="0"/>
              <a:t>Another Observer Implementation </a:t>
            </a:r>
            <a:br>
              <a:rPr lang="en-US" sz="4800" b="1" dirty="0"/>
            </a:br>
            <a:r>
              <a:rPr lang="en-US" sz="4800" b="1" dirty="0"/>
              <a:t>														Using Abstract</a:t>
            </a:r>
            <a:br>
              <a:rPr lang="en-US" sz="4800" b="1" dirty="0"/>
            </a:br>
            <a:r>
              <a:rPr lang="en-US" sz="4800" b="1" dirty="0"/>
              <a:t>																 Aspect</a:t>
            </a:r>
            <a:endParaRPr lang="sk-SK" sz="4800" b="1" dirty="0"/>
          </a:p>
        </p:txBody>
      </p:sp>
      <p:sp>
        <p:nvSpPr>
          <p:cNvPr id="3" name="Zástupný objekt pre obsah 2">
            <a:extLst>
              <a:ext uri="{FF2B5EF4-FFF2-40B4-BE49-F238E27FC236}">
                <a16:creationId xmlns:a16="http://schemas.microsoft.com/office/drawing/2014/main" id="{43C40505-1EE4-81AE-293C-34E96B0CCC69}"/>
              </a:ext>
            </a:extLst>
          </p:cNvPr>
          <p:cNvSpPr>
            <a:spLocks noGrp="1"/>
          </p:cNvSpPr>
          <p:nvPr>
            <p:ph idx="1"/>
          </p:nvPr>
        </p:nvSpPr>
        <p:spPr/>
        <p:txBody>
          <a:bodyPr/>
          <a:lstStyle/>
          <a:p>
            <a:endParaRPr lang="sk-SK"/>
          </a:p>
        </p:txBody>
      </p:sp>
      <p:pic>
        <p:nvPicPr>
          <p:cNvPr id="5" name="Obrázok 4">
            <a:extLst>
              <a:ext uri="{FF2B5EF4-FFF2-40B4-BE49-F238E27FC236}">
                <a16:creationId xmlns:a16="http://schemas.microsoft.com/office/drawing/2014/main" id="{228341F5-D2FC-A746-7446-5F4B138973F7}"/>
              </a:ext>
            </a:extLst>
          </p:cNvPr>
          <p:cNvPicPr>
            <a:picLocks noChangeAspect="1"/>
          </p:cNvPicPr>
          <p:nvPr/>
        </p:nvPicPr>
        <p:blipFill>
          <a:blip r:embed="rId2"/>
          <a:stretch>
            <a:fillRect/>
          </a:stretch>
        </p:blipFill>
        <p:spPr>
          <a:xfrm>
            <a:off x="0" y="1213151"/>
            <a:ext cx="6543683" cy="5380962"/>
          </a:xfrm>
          <a:prstGeom prst="rect">
            <a:avLst/>
          </a:prstGeom>
        </p:spPr>
      </p:pic>
      <p:sp>
        <p:nvSpPr>
          <p:cNvPr id="6" name="BlokTextu 5">
            <a:extLst>
              <a:ext uri="{FF2B5EF4-FFF2-40B4-BE49-F238E27FC236}">
                <a16:creationId xmlns:a16="http://schemas.microsoft.com/office/drawing/2014/main" id="{D0EC1810-CD4F-FBC3-5FCA-C9781C3ECE8B}"/>
              </a:ext>
            </a:extLst>
          </p:cNvPr>
          <p:cNvSpPr txBox="1"/>
          <p:nvPr/>
        </p:nvSpPr>
        <p:spPr>
          <a:xfrm>
            <a:off x="6760832" y="4607891"/>
            <a:ext cx="5431168" cy="2031325"/>
          </a:xfrm>
          <a:prstGeom prst="rect">
            <a:avLst/>
          </a:prstGeom>
          <a:noFill/>
        </p:spPr>
        <p:txBody>
          <a:bodyPr wrap="square" rtlCol="0">
            <a:spAutoFit/>
          </a:bodyPr>
          <a:lstStyle/>
          <a:p>
            <a:r>
              <a:rPr lang="en-US" dirty="0"/>
              <a:t>Source: </a:t>
            </a:r>
            <a:r>
              <a:rPr lang="sk-SK" dirty="0"/>
              <a:t>J. </a:t>
            </a:r>
            <a:r>
              <a:rPr lang="sk-SK" dirty="0" err="1"/>
              <a:t>Hannemann</a:t>
            </a:r>
            <a:r>
              <a:rPr lang="sk-SK" dirty="0"/>
              <a:t> and G. </a:t>
            </a:r>
            <a:r>
              <a:rPr lang="sk-SK" dirty="0" err="1"/>
              <a:t>Kiczales</a:t>
            </a:r>
            <a:r>
              <a:rPr lang="sk-SK" dirty="0"/>
              <a:t>, </a:t>
            </a:r>
            <a:endParaRPr lang="en-US" dirty="0"/>
          </a:p>
          <a:p>
            <a:r>
              <a:rPr lang="sk-SK" dirty="0"/>
              <a:t>“Design </a:t>
            </a:r>
            <a:r>
              <a:rPr lang="sk-SK" dirty="0" err="1"/>
              <a:t>pattern</a:t>
            </a:r>
            <a:r>
              <a:rPr lang="sk-SK" dirty="0"/>
              <a:t> </a:t>
            </a:r>
            <a:r>
              <a:rPr lang="sk-SK" dirty="0" err="1"/>
              <a:t>implementation</a:t>
            </a:r>
            <a:r>
              <a:rPr lang="sk-SK" dirty="0"/>
              <a:t> in Java and </a:t>
            </a:r>
            <a:r>
              <a:rPr lang="sk-SK" dirty="0" err="1"/>
              <a:t>AspectJ</a:t>
            </a:r>
            <a:r>
              <a:rPr lang="sk-SK" dirty="0"/>
              <a:t>,” in </a:t>
            </a:r>
            <a:r>
              <a:rPr lang="sk-SK" dirty="0" err="1"/>
              <a:t>Proc</a:t>
            </a:r>
            <a:r>
              <a:rPr lang="sk-SK" dirty="0"/>
              <a:t>. of 17th ACM SIGPLAN </a:t>
            </a:r>
            <a:r>
              <a:rPr lang="sk-SK" dirty="0" err="1"/>
              <a:t>Conference</a:t>
            </a:r>
            <a:r>
              <a:rPr lang="sk-SK" dirty="0"/>
              <a:t> on </a:t>
            </a:r>
            <a:r>
              <a:rPr lang="sk-SK" dirty="0" err="1"/>
              <a:t>Object-Oriented</a:t>
            </a:r>
            <a:r>
              <a:rPr lang="sk-SK" dirty="0"/>
              <a:t> </a:t>
            </a:r>
            <a:r>
              <a:rPr lang="sk-SK" dirty="0" err="1"/>
              <a:t>Programming</a:t>
            </a:r>
            <a:r>
              <a:rPr lang="sk-SK" dirty="0"/>
              <a:t>, Systems, </a:t>
            </a:r>
            <a:r>
              <a:rPr lang="sk-SK" dirty="0" err="1"/>
              <a:t>Languages</a:t>
            </a:r>
            <a:r>
              <a:rPr lang="sk-SK" dirty="0"/>
              <a:t>, and </a:t>
            </a:r>
            <a:r>
              <a:rPr lang="sk-SK" dirty="0" err="1"/>
              <a:t>Applications</a:t>
            </a:r>
            <a:r>
              <a:rPr lang="sk-SK" dirty="0"/>
              <a:t>, </a:t>
            </a:r>
            <a:endParaRPr lang="en-US" dirty="0"/>
          </a:p>
          <a:p>
            <a:r>
              <a:rPr lang="sk-SK" dirty="0"/>
              <a:t>OOPSLA 2002. Seattle, Washington, USA: ACM, 2002, </a:t>
            </a:r>
            <a:r>
              <a:rPr lang="sk-SK" dirty="0" err="1"/>
              <a:t>pp</a:t>
            </a:r>
            <a:r>
              <a:rPr lang="sk-SK" dirty="0"/>
              <a:t>. 161–173. </a:t>
            </a:r>
          </a:p>
        </p:txBody>
      </p:sp>
    </p:spTree>
    <p:extLst>
      <p:ext uri="{BB962C8B-B14F-4D97-AF65-F5344CB8AC3E}">
        <p14:creationId xmlns:p14="http://schemas.microsoft.com/office/powerpoint/2010/main" val="31981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1CFECF5B-3D00-B01E-5999-347DA1835981}"/>
              </a:ext>
            </a:extLst>
          </p:cNvPr>
          <p:cNvSpPr>
            <a:spLocks noGrp="1"/>
          </p:cNvSpPr>
          <p:nvPr>
            <p:ph idx="1"/>
          </p:nvPr>
        </p:nvSpPr>
        <p:spPr/>
        <p:txBody>
          <a:bodyPr/>
          <a:lstStyle/>
          <a:p>
            <a:endParaRPr lang="sk-SK"/>
          </a:p>
        </p:txBody>
      </p:sp>
      <p:pic>
        <p:nvPicPr>
          <p:cNvPr id="5" name="Obrázok 4">
            <a:extLst>
              <a:ext uri="{FF2B5EF4-FFF2-40B4-BE49-F238E27FC236}">
                <a16:creationId xmlns:a16="http://schemas.microsoft.com/office/drawing/2014/main" id="{5F0117FC-C83F-1DAC-9EF4-2C31DFAA2C0A}"/>
              </a:ext>
            </a:extLst>
          </p:cNvPr>
          <p:cNvPicPr>
            <a:picLocks noChangeAspect="1"/>
          </p:cNvPicPr>
          <p:nvPr/>
        </p:nvPicPr>
        <p:blipFill>
          <a:blip r:embed="rId2"/>
          <a:stretch>
            <a:fillRect/>
          </a:stretch>
        </p:blipFill>
        <p:spPr>
          <a:xfrm>
            <a:off x="-13210" y="1541115"/>
            <a:ext cx="6453356" cy="4577849"/>
          </a:xfrm>
          <a:prstGeom prst="rect">
            <a:avLst/>
          </a:prstGeom>
        </p:spPr>
      </p:pic>
      <p:sp>
        <p:nvSpPr>
          <p:cNvPr id="6" name="Nadpis 1">
            <a:extLst>
              <a:ext uri="{FF2B5EF4-FFF2-40B4-BE49-F238E27FC236}">
                <a16:creationId xmlns:a16="http://schemas.microsoft.com/office/drawing/2014/main" id="{9B64B968-7ED6-7744-9B4A-7A2E25B5F17B}"/>
              </a:ext>
            </a:extLst>
          </p:cNvPr>
          <p:cNvSpPr txBox="1">
            <a:spLocks/>
          </p:cNvSpPr>
          <p:nvPr/>
        </p:nvSpPr>
        <p:spPr>
          <a:xfrm>
            <a:off x="420551" y="332554"/>
            <a:ext cx="12137500"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a:t>Another Observer Implementation </a:t>
            </a:r>
            <a:br>
              <a:rPr lang="en-US" sz="4800" b="1" dirty="0"/>
            </a:br>
            <a:r>
              <a:rPr lang="en-US" sz="4800" b="1" dirty="0"/>
              <a:t>														Using Abstract</a:t>
            </a:r>
            <a:br>
              <a:rPr lang="en-US" sz="4800" b="1" dirty="0"/>
            </a:br>
            <a:r>
              <a:rPr lang="en-US" sz="4800" b="1" dirty="0"/>
              <a:t>																 Aspect</a:t>
            </a:r>
            <a:endParaRPr lang="sk-SK" sz="4800" b="1" dirty="0"/>
          </a:p>
        </p:txBody>
      </p:sp>
      <p:sp>
        <p:nvSpPr>
          <p:cNvPr id="8" name="BlokTextu 7">
            <a:extLst>
              <a:ext uri="{FF2B5EF4-FFF2-40B4-BE49-F238E27FC236}">
                <a16:creationId xmlns:a16="http://schemas.microsoft.com/office/drawing/2014/main" id="{EF393BF3-A804-5FC1-5ED2-1C8FF17B3AF4}"/>
              </a:ext>
            </a:extLst>
          </p:cNvPr>
          <p:cNvSpPr txBox="1"/>
          <p:nvPr/>
        </p:nvSpPr>
        <p:spPr>
          <a:xfrm>
            <a:off x="6653907" y="4315295"/>
            <a:ext cx="5240190" cy="2585323"/>
          </a:xfrm>
          <a:prstGeom prst="rect">
            <a:avLst/>
          </a:prstGeom>
          <a:noFill/>
        </p:spPr>
        <p:txBody>
          <a:bodyPr wrap="square" rtlCol="0">
            <a:spAutoFit/>
          </a:bodyPr>
          <a:lstStyle/>
          <a:p>
            <a:r>
              <a:rPr lang="en-US" dirty="0"/>
              <a:t>Source: </a:t>
            </a:r>
            <a:r>
              <a:rPr lang="sk-SK" dirty="0"/>
              <a:t>J. </a:t>
            </a:r>
            <a:r>
              <a:rPr lang="sk-SK" dirty="0" err="1"/>
              <a:t>Hannemann</a:t>
            </a:r>
            <a:r>
              <a:rPr lang="sk-SK" dirty="0"/>
              <a:t> and G. </a:t>
            </a:r>
            <a:r>
              <a:rPr lang="sk-SK" dirty="0" err="1"/>
              <a:t>Kiczales</a:t>
            </a:r>
            <a:r>
              <a:rPr lang="sk-SK" dirty="0"/>
              <a:t>, </a:t>
            </a:r>
            <a:endParaRPr lang="en-US" dirty="0"/>
          </a:p>
          <a:p>
            <a:r>
              <a:rPr lang="sk-SK" dirty="0"/>
              <a:t>“Design </a:t>
            </a:r>
            <a:r>
              <a:rPr lang="sk-SK" dirty="0" err="1"/>
              <a:t>pattern</a:t>
            </a:r>
            <a:r>
              <a:rPr lang="sk-SK" dirty="0"/>
              <a:t> </a:t>
            </a:r>
            <a:r>
              <a:rPr lang="sk-SK" dirty="0" err="1"/>
              <a:t>implementation</a:t>
            </a:r>
            <a:r>
              <a:rPr lang="sk-SK" dirty="0"/>
              <a:t> in Java and </a:t>
            </a:r>
            <a:r>
              <a:rPr lang="sk-SK" dirty="0" err="1"/>
              <a:t>AspectJ</a:t>
            </a:r>
            <a:r>
              <a:rPr lang="sk-SK" dirty="0"/>
              <a:t>,” in </a:t>
            </a:r>
            <a:r>
              <a:rPr lang="sk-SK" dirty="0" err="1"/>
              <a:t>Proc</a:t>
            </a:r>
            <a:r>
              <a:rPr lang="sk-SK" dirty="0"/>
              <a:t>. </a:t>
            </a:r>
            <a:endParaRPr lang="en-US" dirty="0"/>
          </a:p>
          <a:p>
            <a:r>
              <a:rPr lang="sk-SK" dirty="0"/>
              <a:t>of 17th ACM SIGPLAN </a:t>
            </a:r>
            <a:r>
              <a:rPr lang="sk-SK" dirty="0" err="1"/>
              <a:t>Conference</a:t>
            </a:r>
            <a:r>
              <a:rPr lang="sk-SK" dirty="0"/>
              <a:t> on </a:t>
            </a:r>
            <a:r>
              <a:rPr lang="sk-SK" dirty="0" err="1"/>
              <a:t>Object-Oriented</a:t>
            </a:r>
            <a:r>
              <a:rPr lang="sk-SK" dirty="0"/>
              <a:t> </a:t>
            </a:r>
            <a:endParaRPr lang="en-US" dirty="0"/>
          </a:p>
          <a:p>
            <a:r>
              <a:rPr lang="sk-SK" dirty="0" err="1"/>
              <a:t>Programming</a:t>
            </a:r>
            <a:r>
              <a:rPr lang="sk-SK" dirty="0"/>
              <a:t>, Systems, </a:t>
            </a:r>
            <a:r>
              <a:rPr lang="sk-SK" dirty="0" err="1"/>
              <a:t>Languages</a:t>
            </a:r>
            <a:r>
              <a:rPr lang="sk-SK" dirty="0"/>
              <a:t>, and </a:t>
            </a:r>
            <a:r>
              <a:rPr lang="sk-SK" dirty="0" err="1"/>
              <a:t>Applications</a:t>
            </a:r>
            <a:r>
              <a:rPr lang="sk-SK" dirty="0"/>
              <a:t>, </a:t>
            </a:r>
            <a:endParaRPr lang="en-US" dirty="0"/>
          </a:p>
          <a:p>
            <a:r>
              <a:rPr lang="sk-SK" dirty="0"/>
              <a:t>OOPSLA 2002. Seattle, Washington, USA: ACM, 2002, </a:t>
            </a:r>
            <a:r>
              <a:rPr lang="sk-SK" dirty="0" err="1"/>
              <a:t>pp</a:t>
            </a:r>
            <a:r>
              <a:rPr lang="sk-SK" dirty="0"/>
              <a:t>. 161–173. </a:t>
            </a:r>
          </a:p>
        </p:txBody>
      </p:sp>
    </p:spTree>
    <p:extLst>
      <p:ext uri="{BB962C8B-B14F-4D97-AF65-F5344CB8AC3E}">
        <p14:creationId xmlns:p14="http://schemas.microsoft.com/office/powerpoint/2010/main" val="1142183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B89FC5-661E-B6CB-70FE-6174994EC648}"/>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18FC1D9C-6287-462D-6455-CB77442743B0}"/>
              </a:ext>
            </a:extLst>
          </p:cNvPr>
          <p:cNvSpPr>
            <a:spLocks noGrp="1"/>
          </p:cNvSpPr>
          <p:nvPr>
            <p:ph idx="1"/>
          </p:nvPr>
        </p:nvSpPr>
        <p:spPr/>
        <p:txBody>
          <a:bodyPr/>
          <a:lstStyle/>
          <a:p>
            <a:endParaRPr lang="sk-SK"/>
          </a:p>
        </p:txBody>
      </p:sp>
      <p:pic>
        <p:nvPicPr>
          <p:cNvPr id="5" name="Obrázok 4">
            <a:extLst>
              <a:ext uri="{FF2B5EF4-FFF2-40B4-BE49-F238E27FC236}">
                <a16:creationId xmlns:a16="http://schemas.microsoft.com/office/drawing/2014/main" id="{6DEE6BC8-C056-0379-03EC-D5E10EC61B5A}"/>
              </a:ext>
            </a:extLst>
          </p:cNvPr>
          <p:cNvPicPr>
            <a:picLocks noChangeAspect="1"/>
          </p:cNvPicPr>
          <p:nvPr/>
        </p:nvPicPr>
        <p:blipFill>
          <a:blip r:embed="rId2"/>
          <a:stretch>
            <a:fillRect/>
          </a:stretch>
        </p:blipFill>
        <p:spPr>
          <a:xfrm>
            <a:off x="0" y="609600"/>
            <a:ext cx="12192000" cy="4617811"/>
          </a:xfrm>
          <a:prstGeom prst="rect">
            <a:avLst/>
          </a:prstGeom>
        </p:spPr>
      </p:pic>
      <p:sp>
        <p:nvSpPr>
          <p:cNvPr id="6" name="BlokTextu 5">
            <a:extLst>
              <a:ext uri="{FF2B5EF4-FFF2-40B4-BE49-F238E27FC236}">
                <a16:creationId xmlns:a16="http://schemas.microsoft.com/office/drawing/2014/main" id="{471A1E1C-98DF-EA70-B714-27B6A5B5D91D}"/>
              </a:ext>
            </a:extLst>
          </p:cNvPr>
          <p:cNvSpPr txBox="1"/>
          <p:nvPr/>
        </p:nvSpPr>
        <p:spPr>
          <a:xfrm>
            <a:off x="1742883" y="5579030"/>
            <a:ext cx="10301831" cy="1200329"/>
          </a:xfrm>
          <a:prstGeom prst="rect">
            <a:avLst/>
          </a:prstGeom>
          <a:noFill/>
        </p:spPr>
        <p:txBody>
          <a:bodyPr wrap="square" rtlCol="0">
            <a:spAutoFit/>
          </a:bodyPr>
          <a:lstStyle/>
          <a:p>
            <a:r>
              <a:rPr lang="en-US" dirty="0"/>
              <a:t>Source: </a:t>
            </a:r>
            <a:r>
              <a:rPr lang="sk-SK" dirty="0"/>
              <a:t>J. </a:t>
            </a:r>
            <a:r>
              <a:rPr lang="sk-SK" dirty="0" err="1"/>
              <a:t>Hannemann</a:t>
            </a:r>
            <a:r>
              <a:rPr lang="sk-SK" dirty="0"/>
              <a:t> and G. </a:t>
            </a:r>
            <a:r>
              <a:rPr lang="sk-SK" dirty="0" err="1"/>
              <a:t>Kiczales</a:t>
            </a:r>
            <a:r>
              <a:rPr lang="sk-SK" dirty="0"/>
              <a:t>, </a:t>
            </a:r>
            <a:endParaRPr lang="en-US" dirty="0"/>
          </a:p>
          <a:p>
            <a:r>
              <a:rPr lang="sk-SK" dirty="0"/>
              <a:t>“Design </a:t>
            </a:r>
            <a:r>
              <a:rPr lang="sk-SK" dirty="0" err="1"/>
              <a:t>pattern</a:t>
            </a:r>
            <a:r>
              <a:rPr lang="sk-SK" dirty="0"/>
              <a:t> </a:t>
            </a:r>
            <a:r>
              <a:rPr lang="sk-SK" dirty="0" err="1"/>
              <a:t>implementation</a:t>
            </a:r>
            <a:r>
              <a:rPr lang="sk-SK" dirty="0"/>
              <a:t> in Java and </a:t>
            </a:r>
            <a:r>
              <a:rPr lang="sk-SK" dirty="0" err="1"/>
              <a:t>AspectJ</a:t>
            </a:r>
            <a:r>
              <a:rPr lang="sk-SK" dirty="0"/>
              <a:t>,” in </a:t>
            </a:r>
            <a:r>
              <a:rPr lang="sk-SK" dirty="0" err="1"/>
              <a:t>Proc</a:t>
            </a:r>
            <a:r>
              <a:rPr lang="sk-SK" dirty="0"/>
              <a:t>. of 17th ACM SIGPLAN </a:t>
            </a:r>
            <a:r>
              <a:rPr lang="sk-SK" dirty="0" err="1"/>
              <a:t>Conference</a:t>
            </a:r>
            <a:r>
              <a:rPr lang="sk-SK" dirty="0"/>
              <a:t> on </a:t>
            </a:r>
            <a:r>
              <a:rPr lang="sk-SK" dirty="0" err="1"/>
              <a:t>Object-Oriented</a:t>
            </a:r>
            <a:r>
              <a:rPr lang="sk-SK" dirty="0"/>
              <a:t> </a:t>
            </a:r>
            <a:r>
              <a:rPr lang="sk-SK" dirty="0" err="1"/>
              <a:t>Programming</a:t>
            </a:r>
            <a:r>
              <a:rPr lang="sk-SK" dirty="0"/>
              <a:t>, Systems, </a:t>
            </a:r>
            <a:r>
              <a:rPr lang="sk-SK" dirty="0" err="1"/>
              <a:t>Languages</a:t>
            </a:r>
            <a:r>
              <a:rPr lang="sk-SK" dirty="0"/>
              <a:t>, and </a:t>
            </a:r>
            <a:r>
              <a:rPr lang="sk-SK" dirty="0" err="1"/>
              <a:t>Applications</a:t>
            </a:r>
            <a:r>
              <a:rPr lang="sk-SK" dirty="0"/>
              <a:t>, </a:t>
            </a:r>
            <a:endParaRPr lang="en-US" dirty="0"/>
          </a:p>
          <a:p>
            <a:r>
              <a:rPr lang="sk-SK" dirty="0"/>
              <a:t>OOPSLA 2002. Seattle, Washington, USA: ACM, 2002, </a:t>
            </a:r>
            <a:r>
              <a:rPr lang="sk-SK" dirty="0" err="1"/>
              <a:t>pp</a:t>
            </a:r>
            <a:r>
              <a:rPr lang="sk-SK" dirty="0"/>
              <a:t>. 161–173. </a:t>
            </a:r>
          </a:p>
        </p:txBody>
      </p:sp>
    </p:spTree>
    <p:extLst>
      <p:ext uri="{BB962C8B-B14F-4D97-AF65-F5344CB8AC3E}">
        <p14:creationId xmlns:p14="http://schemas.microsoft.com/office/powerpoint/2010/main" val="2597516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837A84-AB61-FFF1-F884-72CFA61C5CA2}"/>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B570A1DB-1ABA-7093-3A9C-94B9F18332AC}"/>
              </a:ext>
            </a:extLst>
          </p:cNvPr>
          <p:cNvSpPr>
            <a:spLocks noGrp="1"/>
          </p:cNvSpPr>
          <p:nvPr>
            <p:ph idx="1"/>
          </p:nvPr>
        </p:nvSpPr>
        <p:spPr/>
        <p:txBody>
          <a:bodyPr/>
          <a:lstStyle/>
          <a:p>
            <a:endParaRPr lang="sk-SK" dirty="0"/>
          </a:p>
        </p:txBody>
      </p:sp>
      <p:pic>
        <p:nvPicPr>
          <p:cNvPr id="5" name="Obrázok 4">
            <a:extLst>
              <a:ext uri="{FF2B5EF4-FFF2-40B4-BE49-F238E27FC236}">
                <a16:creationId xmlns:a16="http://schemas.microsoft.com/office/drawing/2014/main" id="{B92E3EBC-FBD0-EF98-F8A3-98B58A6CB858}"/>
              </a:ext>
            </a:extLst>
          </p:cNvPr>
          <p:cNvPicPr>
            <a:picLocks noChangeAspect="1"/>
          </p:cNvPicPr>
          <p:nvPr/>
        </p:nvPicPr>
        <p:blipFill>
          <a:blip r:embed="rId2"/>
          <a:stretch>
            <a:fillRect/>
          </a:stretch>
        </p:blipFill>
        <p:spPr>
          <a:xfrm>
            <a:off x="4654596" y="1270000"/>
            <a:ext cx="7109867" cy="4451073"/>
          </a:xfrm>
          <a:prstGeom prst="rect">
            <a:avLst/>
          </a:prstGeom>
        </p:spPr>
      </p:pic>
      <p:sp>
        <p:nvSpPr>
          <p:cNvPr id="6" name="BlokTextu 5">
            <a:extLst>
              <a:ext uri="{FF2B5EF4-FFF2-40B4-BE49-F238E27FC236}">
                <a16:creationId xmlns:a16="http://schemas.microsoft.com/office/drawing/2014/main" id="{FD8C80CC-3697-12EA-4D3F-6CA0E93F33DC}"/>
              </a:ext>
            </a:extLst>
          </p:cNvPr>
          <p:cNvSpPr txBox="1"/>
          <p:nvPr/>
        </p:nvSpPr>
        <p:spPr>
          <a:xfrm>
            <a:off x="599371" y="5499250"/>
            <a:ext cx="10301831" cy="1200329"/>
          </a:xfrm>
          <a:prstGeom prst="rect">
            <a:avLst/>
          </a:prstGeom>
          <a:noFill/>
        </p:spPr>
        <p:txBody>
          <a:bodyPr wrap="square" rtlCol="0">
            <a:spAutoFit/>
          </a:bodyPr>
          <a:lstStyle/>
          <a:p>
            <a:r>
              <a:rPr lang="en-US" dirty="0"/>
              <a:t>Source: </a:t>
            </a:r>
            <a:r>
              <a:rPr lang="sk-SK" dirty="0"/>
              <a:t>J. </a:t>
            </a:r>
            <a:r>
              <a:rPr lang="sk-SK" dirty="0" err="1"/>
              <a:t>Hannemann</a:t>
            </a:r>
            <a:r>
              <a:rPr lang="sk-SK" dirty="0"/>
              <a:t> and G. </a:t>
            </a:r>
            <a:r>
              <a:rPr lang="sk-SK" dirty="0" err="1"/>
              <a:t>Kiczales</a:t>
            </a:r>
            <a:r>
              <a:rPr lang="sk-SK" dirty="0"/>
              <a:t>, </a:t>
            </a:r>
            <a:endParaRPr lang="en-US" dirty="0"/>
          </a:p>
          <a:p>
            <a:r>
              <a:rPr lang="sk-SK" dirty="0"/>
              <a:t>“Design </a:t>
            </a:r>
            <a:r>
              <a:rPr lang="sk-SK" dirty="0" err="1"/>
              <a:t>pattern</a:t>
            </a:r>
            <a:r>
              <a:rPr lang="sk-SK" dirty="0"/>
              <a:t> </a:t>
            </a:r>
            <a:r>
              <a:rPr lang="sk-SK" dirty="0" err="1"/>
              <a:t>implementation</a:t>
            </a:r>
            <a:r>
              <a:rPr lang="sk-SK" dirty="0"/>
              <a:t> in Java and </a:t>
            </a:r>
            <a:r>
              <a:rPr lang="sk-SK" dirty="0" err="1"/>
              <a:t>AspectJ</a:t>
            </a:r>
            <a:r>
              <a:rPr lang="sk-SK" dirty="0"/>
              <a:t>,” in </a:t>
            </a:r>
            <a:r>
              <a:rPr lang="sk-SK" dirty="0" err="1"/>
              <a:t>Proc</a:t>
            </a:r>
            <a:r>
              <a:rPr lang="sk-SK" dirty="0"/>
              <a:t>. of 17th ACM SIGPLAN </a:t>
            </a:r>
            <a:r>
              <a:rPr lang="sk-SK" dirty="0" err="1"/>
              <a:t>Conference</a:t>
            </a:r>
            <a:r>
              <a:rPr lang="sk-SK" dirty="0"/>
              <a:t> on </a:t>
            </a:r>
            <a:r>
              <a:rPr lang="sk-SK" dirty="0" err="1"/>
              <a:t>Object-Oriented</a:t>
            </a:r>
            <a:r>
              <a:rPr lang="sk-SK" dirty="0"/>
              <a:t> </a:t>
            </a:r>
            <a:r>
              <a:rPr lang="sk-SK" dirty="0" err="1"/>
              <a:t>Programming</a:t>
            </a:r>
            <a:r>
              <a:rPr lang="sk-SK" dirty="0"/>
              <a:t>, Systems, </a:t>
            </a:r>
            <a:r>
              <a:rPr lang="sk-SK" dirty="0" err="1"/>
              <a:t>Languages</a:t>
            </a:r>
            <a:r>
              <a:rPr lang="sk-SK" dirty="0"/>
              <a:t>, and </a:t>
            </a:r>
            <a:r>
              <a:rPr lang="sk-SK" dirty="0" err="1"/>
              <a:t>Applications</a:t>
            </a:r>
            <a:r>
              <a:rPr lang="sk-SK" dirty="0"/>
              <a:t>, </a:t>
            </a:r>
            <a:endParaRPr lang="en-US" dirty="0"/>
          </a:p>
          <a:p>
            <a:r>
              <a:rPr lang="sk-SK" dirty="0"/>
              <a:t>OOPSLA 2002. Seattle, Washington, USA: ACM, 2002, </a:t>
            </a:r>
            <a:r>
              <a:rPr lang="sk-SK" dirty="0" err="1"/>
              <a:t>pp</a:t>
            </a:r>
            <a:r>
              <a:rPr lang="sk-SK" dirty="0"/>
              <a:t>. 161–173. </a:t>
            </a:r>
          </a:p>
        </p:txBody>
      </p:sp>
    </p:spTree>
    <p:extLst>
      <p:ext uri="{BB962C8B-B14F-4D97-AF65-F5344CB8AC3E}">
        <p14:creationId xmlns:p14="http://schemas.microsoft.com/office/powerpoint/2010/main" val="785301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7AADCB-0966-35B6-03BD-8D033895D993}"/>
              </a:ext>
            </a:extLst>
          </p:cNvPr>
          <p:cNvSpPr>
            <a:spLocks noGrp="1"/>
          </p:cNvSpPr>
          <p:nvPr>
            <p:ph type="title"/>
          </p:nvPr>
        </p:nvSpPr>
        <p:spPr/>
        <p:txBody>
          <a:bodyPr>
            <a:normAutofit/>
          </a:bodyPr>
          <a:lstStyle/>
          <a:p>
            <a:r>
              <a:rPr lang="sk-SK" sz="5400" b="1" dirty="0" err="1"/>
              <a:t>Intertype</a:t>
            </a:r>
            <a:r>
              <a:rPr lang="sk-SK" sz="5400" b="1" dirty="0"/>
              <a:t> </a:t>
            </a:r>
            <a:r>
              <a:rPr lang="sk-SK" sz="5400" b="1" dirty="0" err="1"/>
              <a:t>declaration</a:t>
            </a:r>
            <a:endParaRPr lang="sk-SK" sz="5400" b="1" dirty="0"/>
          </a:p>
        </p:txBody>
      </p:sp>
      <p:sp>
        <p:nvSpPr>
          <p:cNvPr id="3" name="Zástupný objekt pre obsah 2">
            <a:extLst>
              <a:ext uri="{FF2B5EF4-FFF2-40B4-BE49-F238E27FC236}">
                <a16:creationId xmlns:a16="http://schemas.microsoft.com/office/drawing/2014/main" id="{65BBF6F9-4C59-82D7-256B-3EA8FD015B4D}"/>
              </a:ext>
            </a:extLst>
          </p:cNvPr>
          <p:cNvSpPr>
            <a:spLocks noGrp="1"/>
          </p:cNvSpPr>
          <p:nvPr>
            <p:ph idx="1"/>
          </p:nvPr>
        </p:nvSpPr>
        <p:spPr>
          <a:xfrm>
            <a:off x="1278751" y="1694184"/>
            <a:ext cx="8596668" cy="3880773"/>
          </a:xfrm>
        </p:spPr>
        <p:txBody>
          <a:bodyPr/>
          <a:lstStyle/>
          <a:p>
            <a:r>
              <a:rPr lang="en-US" b="0" i="0" dirty="0">
                <a:solidFill>
                  <a:srgbClr val="000000"/>
                </a:solidFill>
                <a:effectLst/>
                <a:highlight>
                  <a:srgbClr val="FFFFFF"/>
                </a:highlight>
                <a:latin typeface="Lucida Grande"/>
              </a:rPr>
              <a:t>Aspects can declare members (fields, methods, and constructors) that are owned by other types. These are called inter-type members. Aspects can also declare that other types implement new interfaces or extend a new class. Here are examples of some such inter-type declarations:</a:t>
            </a:r>
            <a:endParaRPr lang="sk-SK" dirty="0"/>
          </a:p>
        </p:txBody>
      </p:sp>
      <p:sp>
        <p:nvSpPr>
          <p:cNvPr id="4" name="BlokTextu 3">
            <a:extLst>
              <a:ext uri="{FF2B5EF4-FFF2-40B4-BE49-F238E27FC236}">
                <a16:creationId xmlns:a16="http://schemas.microsoft.com/office/drawing/2014/main" id="{44458193-5E8F-70A2-619B-ACE9ED788AE8}"/>
              </a:ext>
            </a:extLst>
          </p:cNvPr>
          <p:cNvSpPr txBox="1"/>
          <p:nvPr/>
        </p:nvSpPr>
        <p:spPr>
          <a:xfrm>
            <a:off x="2316581" y="3059668"/>
            <a:ext cx="9243877" cy="369332"/>
          </a:xfrm>
          <a:prstGeom prst="rect">
            <a:avLst/>
          </a:prstGeom>
          <a:noFill/>
        </p:spPr>
        <p:txBody>
          <a:bodyPr wrap="none" rtlCol="0">
            <a:spAutoFit/>
          </a:bodyPr>
          <a:lstStyle/>
          <a:p>
            <a:r>
              <a:rPr lang="en-US" dirty="0"/>
              <a:t>Source: https://eclipse.dev/aspectj/doc/released/progguide/language-interType.html</a:t>
            </a:r>
            <a:endParaRPr lang="sk-SK" dirty="0"/>
          </a:p>
        </p:txBody>
      </p:sp>
    </p:spTree>
    <p:extLst>
      <p:ext uri="{BB962C8B-B14F-4D97-AF65-F5344CB8AC3E}">
        <p14:creationId xmlns:p14="http://schemas.microsoft.com/office/powerpoint/2010/main" val="2014322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2D8BD3-1138-3B2C-25EF-47828245D937}"/>
              </a:ext>
            </a:extLst>
          </p:cNvPr>
          <p:cNvSpPr>
            <a:spLocks noGrp="1"/>
          </p:cNvSpPr>
          <p:nvPr>
            <p:ph type="title"/>
          </p:nvPr>
        </p:nvSpPr>
        <p:spPr>
          <a:xfrm>
            <a:off x="204791" y="48188"/>
            <a:ext cx="11216003" cy="1320800"/>
          </a:xfrm>
        </p:spPr>
        <p:txBody>
          <a:bodyPr>
            <a:normAutofit fontScale="90000"/>
          </a:bodyPr>
          <a:lstStyle/>
          <a:p>
            <a:r>
              <a:rPr lang="en-US" sz="6000" b="1" dirty="0"/>
              <a:t>Aspect-Oriented Refactoring of 			Singleton Design Pattern</a:t>
            </a:r>
            <a:endParaRPr lang="sk-SK" sz="6000" b="1" dirty="0"/>
          </a:p>
        </p:txBody>
      </p:sp>
      <p:sp>
        <p:nvSpPr>
          <p:cNvPr id="7" name="BlokTextu 6">
            <a:extLst>
              <a:ext uri="{FF2B5EF4-FFF2-40B4-BE49-F238E27FC236}">
                <a16:creationId xmlns:a16="http://schemas.microsoft.com/office/drawing/2014/main" id="{9798EAD5-C3A5-257C-8ADD-F2D1E64CF76E}"/>
              </a:ext>
            </a:extLst>
          </p:cNvPr>
          <p:cNvSpPr txBox="1"/>
          <p:nvPr/>
        </p:nvSpPr>
        <p:spPr>
          <a:xfrm>
            <a:off x="798099" y="2473529"/>
            <a:ext cx="3234152" cy="1200329"/>
          </a:xfrm>
          <a:prstGeom prst="rect">
            <a:avLst/>
          </a:prstGeom>
          <a:noFill/>
        </p:spPr>
        <p:txBody>
          <a:bodyPr wrap="square" rtlCol="0">
            <a:spAutoFit/>
          </a:bodyPr>
          <a:lstStyle/>
          <a:p>
            <a:r>
              <a:rPr lang="en-US" sz="2400" b="1" dirty="0"/>
              <a:t>Catching constructor </a:t>
            </a:r>
          </a:p>
          <a:p>
            <a:r>
              <a:rPr lang="en-US" sz="2400" b="1" dirty="0"/>
              <a:t>call (for Singleton </a:t>
            </a:r>
          </a:p>
          <a:p>
            <a:r>
              <a:rPr lang="en-US" sz="2400" b="1" dirty="0"/>
              <a:t>classes)</a:t>
            </a:r>
            <a:endParaRPr lang="sk-SK" sz="2400" b="1" dirty="0"/>
          </a:p>
        </p:txBody>
      </p:sp>
      <p:sp>
        <p:nvSpPr>
          <p:cNvPr id="8" name="BlokTextu 7">
            <a:extLst>
              <a:ext uri="{FF2B5EF4-FFF2-40B4-BE49-F238E27FC236}">
                <a16:creationId xmlns:a16="http://schemas.microsoft.com/office/drawing/2014/main" id="{E9EFC84A-3B48-4BB6-C8F3-08BBE3B76B6B}"/>
              </a:ext>
            </a:extLst>
          </p:cNvPr>
          <p:cNvSpPr txBox="1"/>
          <p:nvPr/>
        </p:nvSpPr>
        <p:spPr>
          <a:xfrm>
            <a:off x="4730535" y="2550747"/>
            <a:ext cx="2140330" cy="1200329"/>
          </a:xfrm>
          <a:prstGeom prst="rect">
            <a:avLst/>
          </a:prstGeom>
          <a:noFill/>
        </p:spPr>
        <p:txBody>
          <a:bodyPr wrap="none" rtlCol="0">
            <a:spAutoFit/>
          </a:bodyPr>
          <a:lstStyle/>
          <a:p>
            <a:r>
              <a:rPr lang="en-US" sz="2400" b="1" dirty="0"/>
              <a:t>Trying to </a:t>
            </a:r>
          </a:p>
          <a:p>
            <a:r>
              <a:rPr lang="en-US" sz="2400" b="1" dirty="0"/>
              <a:t>find </a:t>
            </a:r>
            <a:r>
              <a:rPr lang="en-US" sz="2400" b="1" dirty="0">
                <a:solidFill>
                  <a:srgbClr val="00B050"/>
                </a:solidFill>
              </a:rPr>
              <a:t>instance</a:t>
            </a:r>
            <a:r>
              <a:rPr lang="en-US" sz="2400" b="1" dirty="0"/>
              <a:t> </a:t>
            </a:r>
          </a:p>
          <a:p>
            <a:r>
              <a:rPr lang="en-US" sz="2400" b="1" dirty="0"/>
              <a:t>in </a:t>
            </a:r>
            <a:r>
              <a:rPr lang="en-US" sz="2400" b="1" dirty="0">
                <a:solidFill>
                  <a:srgbClr val="00B0F0"/>
                </a:solidFill>
              </a:rPr>
              <a:t>HashMap</a:t>
            </a:r>
            <a:endParaRPr lang="sk-SK" sz="2400" b="1" dirty="0">
              <a:solidFill>
                <a:srgbClr val="00B0F0"/>
              </a:solidFill>
            </a:endParaRPr>
          </a:p>
        </p:txBody>
      </p:sp>
      <p:sp>
        <p:nvSpPr>
          <p:cNvPr id="9" name="Šípka: doprava 8">
            <a:extLst>
              <a:ext uri="{FF2B5EF4-FFF2-40B4-BE49-F238E27FC236}">
                <a16:creationId xmlns:a16="http://schemas.microsoft.com/office/drawing/2014/main" id="{78E26925-6EA8-41BD-0308-952E0365527F}"/>
              </a:ext>
            </a:extLst>
          </p:cNvPr>
          <p:cNvSpPr/>
          <p:nvPr/>
        </p:nvSpPr>
        <p:spPr>
          <a:xfrm>
            <a:off x="3842199" y="2815053"/>
            <a:ext cx="797225" cy="6717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Šípka: doprava 9">
            <a:extLst>
              <a:ext uri="{FF2B5EF4-FFF2-40B4-BE49-F238E27FC236}">
                <a16:creationId xmlns:a16="http://schemas.microsoft.com/office/drawing/2014/main" id="{73D892CA-35BA-FA8D-3F70-69428693BC3A}"/>
              </a:ext>
            </a:extLst>
          </p:cNvPr>
          <p:cNvSpPr/>
          <p:nvPr/>
        </p:nvSpPr>
        <p:spPr>
          <a:xfrm rot="19715397">
            <a:off x="6626878" y="2214889"/>
            <a:ext cx="797225" cy="6717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Šípka: doprava 10">
            <a:extLst>
              <a:ext uri="{FF2B5EF4-FFF2-40B4-BE49-F238E27FC236}">
                <a16:creationId xmlns:a16="http://schemas.microsoft.com/office/drawing/2014/main" id="{055AC430-8EF3-5515-A625-0A7D35ACBA06}"/>
              </a:ext>
            </a:extLst>
          </p:cNvPr>
          <p:cNvSpPr/>
          <p:nvPr/>
        </p:nvSpPr>
        <p:spPr>
          <a:xfrm rot="2012342">
            <a:off x="6629454" y="3445638"/>
            <a:ext cx="797225" cy="6717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BlokTextu 11">
            <a:extLst>
              <a:ext uri="{FF2B5EF4-FFF2-40B4-BE49-F238E27FC236}">
                <a16:creationId xmlns:a16="http://schemas.microsoft.com/office/drawing/2014/main" id="{1E81697E-365E-0FD4-7DE4-CE6B8C6FAD65}"/>
              </a:ext>
            </a:extLst>
          </p:cNvPr>
          <p:cNvSpPr txBox="1"/>
          <p:nvPr/>
        </p:nvSpPr>
        <p:spPr>
          <a:xfrm>
            <a:off x="7677480" y="1807920"/>
            <a:ext cx="3871573" cy="830997"/>
          </a:xfrm>
          <a:prstGeom prst="rect">
            <a:avLst/>
          </a:prstGeom>
          <a:noFill/>
        </p:spPr>
        <p:txBody>
          <a:bodyPr wrap="none" rtlCol="0">
            <a:spAutoFit/>
          </a:bodyPr>
          <a:lstStyle/>
          <a:p>
            <a:r>
              <a:rPr lang="en-US" sz="2400" b="1" dirty="0"/>
              <a:t>Creating new and storing </a:t>
            </a:r>
          </a:p>
          <a:p>
            <a:r>
              <a:rPr lang="en-US" sz="2400" b="1" dirty="0"/>
              <a:t>It in HashMap</a:t>
            </a:r>
            <a:endParaRPr lang="sk-SK" sz="2400" b="1" dirty="0"/>
          </a:p>
        </p:txBody>
      </p:sp>
      <p:sp>
        <p:nvSpPr>
          <p:cNvPr id="13" name="Šípka: doprava 12">
            <a:extLst>
              <a:ext uri="{FF2B5EF4-FFF2-40B4-BE49-F238E27FC236}">
                <a16:creationId xmlns:a16="http://schemas.microsoft.com/office/drawing/2014/main" id="{B295ED41-DB43-5C13-E0B0-2D106CCB226E}"/>
              </a:ext>
            </a:extLst>
          </p:cNvPr>
          <p:cNvSpPr/>
          <p:nvPr/>
        </p:nvSpPr>
        <p:spPr>
          <a:xfrm rot="5400000">
            <a:off x="8874541" y="2815051"/>
            <a:ext cx="797225" cy="6717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BlokTextu 13">
            <a:extLst>
              <a:ext uri="{FF2B5EF4-FFF2-40B4-BE49-F238E27FC236}">
                <a16:creationId xmlns:a16="http://schemas.microsoft.com/office/drawing/2014/main" id="{853B05EE-738E-9E74-64A7-B8A5787477E5}"/>
              </a:ext>
            </a:extLst>
          </p:cNvPr>
          <p:cNvSpPr txBox="1"/>
          <p:nvPr/>
        </p:nvSpPr>
        <p:spPr>
          <a:xfrm>
            <a:off x="7677480" y="3730440"/>
            <a:ext cx="3171061" cy="830997"/>
          </a:xfrm>
          <a:prstGeom prst="rect">
            <a:avLst/>
          </a:prstGeom>
          <a:noFill/>
        </p:spPr>
        <p:txBody>
          <a:bodyPr wrap="none" rtlCol="0">
            <a:spAutoFit/>
          </a:bodyPr>
          <a:lstStyle/>
          <a:p>
            <a:r>
              <a:rPr lang="en-US" sz="2400" b="1" dirty="0"/>
              <a:t>A </a:t>
            </a:r>
            <a:r>
              <a:rPr lang="en-US" sz="2400" b="1" dirty="0">
                <a:solidFill>
                  <a:srgbClr val="FF0000"/>
                </a:solidFill>
              </a:rPr>
              <a:t>Singleton</a:t>
            </a:r>
          </a:p>
          <a:p>
            <a:r>
              <a:rPr lang="en-US" sz="2400" b="1" dirty="0"/>
              <a:t>instance is returned</a:t>
            </a:r>
            <a:endParaRPr lang="sk-SK" sz="2400" b="1" dirty="0"/>
          </a:p>
        </p:txBody>
      </p:sp>
      <p:sp>
        <p:nvSpPr>
          <p:cNvPr id="3" name="Pravá zložená zátvorka 2">
            <a:extLst>
              <a:ext uri="{FF2B5EF4-FFF2-40B4-BE49-F238E27FC236}">
                <a16:creationId xmlns:a16="http://schemas.microsoft.com/office/drawing/2014/main" id="{2EAF6A24-8BA0-6E75-0E2F-E7963C8F2729}"/>
              </a:ext>
            </a:extLst>
          </p:cNvPr>
          <p:cNvSpPr/>
          <p:nvPr/>
        </p:nvSpPr>
        <p:spPr>
          <a:xfrm rot="5882565">
            <a:off x="5076053" y="-515634"/>
            <a:ext cx="1029722" cy="10232702"/>
          </a:xfrm>
          <a:prstGeom prst="rightBrace">
            <a:avLst>
              <a:gd name="adj1" fmla="val 8333"/>
              <a:gd name="adj2" fmla="val 7964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6" name="BlokTextu 5">
            <a:extLst>
              <a:ext uri="{FF2B5EF4-FFF2-40B4-BE49-F238E27FC236}">
                <a16:creationId xmlns:a16="http://schemas.microsoft.com/office/drawing/2014/main" id="{DDB33207-E2DF-B450-9AC9-9C8EB3616C7F}"/>
              </a:ext>
            </a:extLst>
          </p:cNvPr>
          <p:cNvSpPr txBox="1"/>
          <p:nvPr/>
        </p:nvSpPr>
        <p:spPr>
          <a:xfrm>
            <a:off x="648220" y="4712437"/>
            <a:ext cx="3230372" cy="1200329"/>
          </a:xfrm>
          <a:prstGeom prst="rect">
            <a:avLst/>
          </a:prstGeom>
          <a:noFill/>
        </p:spPr>
        <p:txBody>
          <a:bodyPr wrap="none" rtlCol="0">
            <a:spAutoFit/>
          </a:bodyPr>
          <a:lstStyle/>
          <a:p>
            <a:r>
              <a:rPr lang="sk-SK" sz="3600" b="1" dirty="0" err="1">
                <a:solidFill>
                  <a:srgbClr val="C00000"/>
                </a:solidFill>
              </a:rPr>
              <a:t>Cuckoo´s</a:t>
            </a:r>
            <a:r>
              <a:rPr lang="sk-SK" sz="3600" b="1" dirty="0">
                <a:solidFill>
                  <a:srgbClr val="C00000"/>
                </a:solidFill>
              </a:rPr>
              <a:t> </a:t>
            </a:r>
            <a:r>
              <a:rPr lang="sk-SK" sz="3600" b="1" dirty="0" err="1">
                <a:solidFill>
                  <a:srgbClr val="C00000"/>
                </a:solidFill>
              </a:rPr>
              <a:t>egg</a:t>
            </a:r>
            <a:r>
              <a:rPr lang="sk-SK" sz="3600" b="1" dirty="0">
                <a:solidFill>
                  <a:srgbClr val="C00000"/>
                </a:solidFill>
              </a:rPr>
              <a:t> </a:t>
            </a:r>
          </a:p>
          <a:p>
            <a:r>
              <a:rPr lang="sk-SK" sz="3600" b="1" dirty="0" err="1">
                <a:solidFill>
                  <a:srgbClr val="C00000"/>
                </a:solidFill>
              </a:rPr>
              <a:t>pattern</a:t>
            </a:r>
            <a:endParaRPr lang="sk-SK" sz="3600" dirty="0"/>
          </a:p>
        </p:txBody>
      </p:sp>
      <p:sp>
        <p:nvSpPr>
          <p:cNvPr id="5" name="BlokTextu 4">
            <a:extLst>
              <a:ext uri="{FF2B5EF4-FFF2-40B4-BE49-F238E27FC236}">
                <a16:creationId xmlns:a16="http://schemas.microsoft.com/office/drawing/2014/main" id="{185D2A3D-D3A6-B238-FDDB-2E7C690B1A06}"/>
              </a:ext>
            </a:extLst>
          </p:cNvPr>
          <p:cNvSpPr txBox="1"/>
          <p:nvPr/>
        </p:nvSpPr>
        <p:spPr>
          <a:xfrm>
            <a:off x="3323235" y="5441197"/>
            <a:ext cx="8527144" cy="1200329"/>
          </a:xfrm>
          <a:prstGeom prst="rect">
            <a:avLst/>
          </a:prstGeom>
          <a:noFill/>
        </p:spPr>
        <p:txBody>
          <a:bodyPr wrap="square" rtlCol="0">
            <a:spAutoFit/>
          </a:bodyPr>
          <a:lstStyle/>
          <a:p>
            <a:r>
              <a:rPr lang="en-US" dirty="0"/>
              <a:t>Adapted from: </a:t>
            </a:r>
            <a:r>
              <a:rPr lang="sk-SK" b="0" i="0" dirty="0">
                <a:solidFill>
                  <a:srgbClr val="333333"/>
                </a:solidFill>
                <a:effectLst/>
                <a:latin typeface="HelveticaNeue Regular"/>
              </a:rPr>
              <a:t>P. </a:t>
            </a:r>
            <a:r>
              <a:rPr lang="sk-SK" b="0" i="0" dirty="0" err="1">
                <a:solidFill>
                  <a:srgbClr val="333333"/>
                </a:solidFill>
                <a:effectLst/>
                <a:latin typeface="HelveticaNeue Regular"/>
              </a:rPr>
              <a:t>Baca</a:t>
            </a:r>
            <a:r>
              <a:rPr lang="sk-SK" b="0" i="0" dirty="0">
                <a:solidFill>
                  <a:srgbClr val="333333"/>
                </a:solidFill>
                <a:effectLst/>
                <a:latin typeface="HelveticaNeue Regular"/>
              </a:rPr>
              <a:t> and V. </a:t>
            </a:r>
            <a:r>
              <a:rPr lang="sk-SK" b="0" i="0" dirty="0" err="1">
                <a:solidFill>
                  <a:srgbClr val="333333"/>
                </a:solidFill>
                <a:effectLst/>
                <a:latin typeface="HelveticaNeue Regular"/>
              </a:rPr>
              <a:t>Vranic</a:t>
            </a:r>
            <a:r>
              <a:rPr lang="sk-SK" b="0" i="0" dirty="0">
                <a:solidFill>
                  <a:srgbClr val="333333"/>
                </a:solidFill>
                <a:effectLst/>
                <a:latin typeface="HelveticaNeue Regular"/>
              </a:rPr>
              <a:t>, "</a:t>
            </a:r>
            <a:r>
              <a:rPr lang="sk-SK" b="0" i="0" dirty="0" err="1">
                <a:solidFill>
                  <a:srgbClr val="333333"/>
                </a:solidFill>
                <a:effectLst/>
                <a:latin typeface="HelveticaNeue Regular"/>
              </a:rPr>
              <a:t>Replacing</a:t>
            </a:r>
            <a:r>
              <a:rPr lang="sk-SK" b="0" i="0" dirty="0">
                <a:solidFill>
                  <a:srgbClr val="333333"/>
                </a:solidFill>
                <a:effectLst/>
                <a:latin typeface="HelveticaNeue Regular"/>
              </a:rPr>
              <a:t> </a:t>
            </a:r>
            <a:r>
              <a:rPr lang="sk-SK" b="0" i="0" dirty="0" err="1">
                <a:solidFill>
                  <a:srgbClr val="333333"/>
                </a:solidFill>
                <a:effectLst/>
                <a:latin typeface="HelveticaNeue Regular"/>
              </a:rPr>
              <a:t>Object-Oriented</a:t>
            </a:r>
            <a:r>
              <a:rPr lang="sk-SK" b="0" i="0" dirty="0">
                <a:solidFill>
                  <a:srgbClr val="333333"/>
                </a:solidFill>
                <a:effectLst/>
                <a:latin typeface="HelveticaNeue Regular"/>
              </a:rPr>
              <a:t> Design </a:t>
            </a:r>
            <a:r>
              <a:rPr lang="sk-SK" b="0" i="0" dirty="0" err="1">
                <a:solidFill>
                  <a:srgbClr val="333333"/>
                </a:solidFill>
                <a:effectLst/>
                <a:latin typeface="HelveticaNeue Regular"/>
              </a:rPr>
              <a:t>Patterns</a:t>
            </a:r>
            <a:r>
              <a:rPr lang="sk-SK" b="0" i="0" dirty="0">
                <a:solidFill>
                  <a:srgbClr val="333333"/>
                </a:solidFill>
                <a:effectLst/>
                <a:latin typeface="HelveticaNeue Regular"/>
              </a:rPr>
              <a:t> </a:t>
            </a:r>
            <a:r>
              <a:rPr lang="sk-SK" b="0" i="0" dirty="0" err="1">
                <a:solidFill>
                  <a:srgbClr val="333333"/>
                </a:solidFill>
                <a:effectLst/>
                <a:latin typeface="HelveticaNeue Regular"/>
              </a:rPr>
              <a:t>with</a:t>
            </a:r>
            <a:r>
              <a:rPr lang="sk-SK" dirty="0">
                <a:solidFill>
                  <a:srgbClr val="333333"/>
                </a:solidFill>
                <a:latin typeface="HelveticaNeue Regular"/>
              </a:rPr>
              <a:t> </a:t>
            </a:r>
            <a:r>
              <a:rPr lang="sk-SK" b="0" i="0" dirty="0" err="1">
                <a:solidFill>
                  <a:srgbClr val="333333"/>
                </a:solidFill>
                <a:effectLst/>
                <a:latin typeface="HelveticaNeue Regular"/>
              </a:rPr>
              <a:t>Intrinsic</a:t>
            </a:r>
            <a:r>
              <a:rPr lang="sk-SK" b="0" i="0" dirty="0">
                <a:solidFill>
                  <a:srgbClr val="333333"/>
                </a:solidFill>
                <a:effectLst/>
                <a:latin typeface="HelveticaNeue Regular"/>
              </a:rPr>
              <a:t> </a:t>
            </a:r>
            <a:r>
              <a:rPr lang="sk-SK" b="0" i="0" dirty="0" err="1">
                <a:solidFill>
                  <a:srgbClr val="333333"/>
                </a:solidFill>
                <a:effectLst/>
                <a:latin typeface="HelveticaNeue Regular"/>
              </a:rPr>
              <a:t>Aspect-Oriented</a:t>
            </a:r>
            <a:r>
              <a:rPr lang="sk-SK" b="0" i="0" dirty="0">
                <a:solidFill>
                  <a:srgbClr val="333333"/>
                </a:solidFill>
                <a:effectLst/>
                <a:latin typeface="HelveticaNeue Regular"/>
              </a:rPr>
              <a:t> Design </a:t>
            </a:r>
            <a:r>
              <a:rPr lang="sk-SK" b="0" i="0" dirty="0" err="1">
                <a:solidFill>
                  <a:srgbClr val="333333"/>
                </a:solidFill>
                <a:effectLst/>
                <a:latin typeface="HelveticaNeue Regular"/>
              </a:rPr>
              <a:t>Patterns</a:t>
            </a:r>
            <a:r>
              <a:rPr lang="sk-SK" b="0" i="0" dirty="0">
                <a:solidFill>
                  <a:srgbClr val="333333"/>
                </a:solidFill>
                <a:effectLst/>
                <a:latin typeface="HelveticaNeue Regular"/>
              </a:rPr>
              <a:t>," </a:t>
            </a:r>
            <a:r>
              <a:rPr lang="sk-SK" b="0" i="1" dirty="0">
                <a:solidFill>
                  <a:srgbClr val="333333"/>
                </a:solidFill>
                <a:effectLst/>
                <a:latin typeface="HelveticaNeue Regular"/>
              </a:rPr>
              <a:t>2011 </a:t>
            </a:r>
            <a:r>
              <a:rPr lang="sk-SK" b="0" i="1" dirty="0" err="1">
                <a:solidFill>
                  <a:srgbClr val="333333"/>
                </a:solidFill>
                <a:effectLst/>
                <a:latin typeface="HelveticaNeue Regular"/>
              </a:rPr>
              <a:t>Second</a:t>
            </a:r>
            <a:r>
              <a:rPr lang="sk-SK" b="0" i="1" dirty="0">
                <a:solidFill>
                  <a:srgbClr val="333333"/>
                </a:solidFill>
                <a:effectLst/>
                <a:latin typeface="HelveticaNeue Regular"/>
              </a:rPr>
              <a:t> </a:t>
            </a:r>
            <a:r>
              <a:rPr lang="sk-SK" b="0" i="1" dirty="0" err="1">
                <a:solidFill>
                  <a:srgbClr val="333333"/>
                </a:solidFill>
                <a:effectLst/>
                <a:latin typeface="HelveticaNeue Regular"/>
              </a:rPr>
              <a:t>Eastern</a:t>
            </a:r>
            <a:r>
              <a:rPr lang="sk-SK" b="0" i="1" dirty="0">
                <a:solidFill>
                  <a:srgbClr val="333333"/>
                </a:solidFill>
                <a:effectLst/>
                <a:latin typeface="HelveticaNeue Regular"/>
              </a:rPr>
              <a:t> </a:t>
            </a:r>
            <a:r>
              <a:rPr lang="sk-SK" b="0" i="1" dirty="0" err="1">
                <a:solidFill>
                  <a:srgbClr val="333333"/>
                </a:solidFill>
                <a:effectLst/>
                <a:latin typeface="HelveticaNeue Regular"/>
              </a:rPr>
              <a:t>European</a:t>
            </a:r>
            <a:r>
              <a:rPr lang="sk-SK" b="0" i="1" dirty="0">
                <a:solidFill>
                  <a:srgbClr val="333333"/>
                </a:solidFill>
                <a:effectLst/>
                <a:latin typeface="HelveticaNeue Regular"/>
              </a:rPr>
              <a:t> </a:t>
            </a:r>
            <a:r>
              <a:rPr lang="sk-SK" b="0" i="1" dirty="0" err="1">
                <a:solidFill>
                  <a:srgbClr val="333333"/>
                </a:solidFill>
                <a:effectLst/>
                <a:latin typeface="HelveticaNeue Regular"/>
              </a:rPr>
              <a:t>Regional</a:t>
            </a:r>
            <a:r>
              <a:rPr lang="sk-SK" b="0" i="1" dirty="0">
                <a:solidFill>
                  <a:srgbClr val="333333"/>
                </a:solidFill>
                <a:effectLst/>
                <a:latin typeface="HelveticaNeue Regular"/>
              </a:rPr>
              <a:t> </a:t>
            </a:r>
            <a:r>
              <a:rPr lang="sk-SK" b="0" i="1" dirty="0" err="1">
                <a:solidFill>
                  <a:srgbClr val="333333"/>
                </a:solidFill>
                <a:effectLst/>
                <a:latin typeface="HelveticaNeue Regular"/>
              </a:rPr>
              <a:t>Conference</a:t>
            </a:r>
            <a:r>
              <a:rPr lang="sk-SK" b="0" i="1" dirty="0">
                <a:solidFill>
                  <a:srgbClr val="333333"/>
                </a:solidFill>
                <a:effectLst/>
                <a:latin typeface="HelveticaNeue Regular"/>
              </a:rPr>
              <a:t> on </a:t>
            </a:r>
            <a:r>
              <a:rPr lang="sk-SK" b="0" i="1" dirty="0" err="1">
                <a:solidFill>
                  <a:srgbClr val="333333"/>
                </a:solidFill>
                <a:effectLst/>
                <a:latin typeface="HelveticaNeue Regular"/>
              </a:rPr>
              <a:t>the</a:t>
            </a:r>
            <a:r>
              <a:rPr lang="sk-SK" b="0" i="1" dirty="0">
                <a:solidFill>
                  <a:srgbClr val="333333"/>
                </a:solidFill>
                <a:effectLst/>
                <a:latin typeface="HelveticaNeue Regular"/>
              </a:rPr>
              <a:t> </a:t>
            </a:r>
            <a:r>
              <a:rPr lang="sk-SK" b="0" i="1" dirty="0" err="1">
                <a:solidFill>
                  <a:srgbClr val="333333"/>
                </a:solidFill>
                <a:effectLst/>
                <a:latin typeface="HelveticaNeue Regular"/>
              </a:rPr>
              <a:t>Engineering</a:t>
            </a:r>
            <a:r>
              <a:rPr lang="sk-SK" b="0" i="1" dirty="0">
                <a:solidFill>
                  <a:srgbClr val="333333"/>
                </a:solidFill>
                <a:effectLst/>
                <a:latin typeface="HelveticaNeue Regular"/>
              </a:rPr>
              <a:t> of </a:t>
            </a:r>
            <a:r>
              <a:rPr lang="sk-SK" b="0" i="1" dirty="0" err="1">
                <a:solidFill>
                  <a:srgbClr val="333333"/>
                </a:solidFill>
                <a:effectLst/>
                <a:latin typeface="HelveticaNeue Regular"/>
              </a:rPr>
              <a:t>Computer</a:t>
            </a:r>
            <a:r>
              <a:rPr lang="sk-SK" b="0" i="1" dirty="0">
                <a:solidFill>
                  <a:srgbClr val="333333"/>
                </a:solidFill>
                <a:effectLst/>
                <a:latin typeface="HelveticaNeue Regular"/>
              </a:rPr>
              <a:t> </a:t>
            </a:r>
            <a:r>
              <a:rPr lang="sk-SK" b="0" i="1" dirty="0" err="1">
                <a:solidFill>
                  <a:srgbClr val="333333"/>
                </a:solidFill>
                <a:effectLst/>
                <a:latin typeface="HelveticaNeue Regular"/>
              </a:rPr>
              <a:t>Based</a:t>
            </a:r>
            <a:r>
              <a:rPr lang="sk-SK" b="0" i="1" dirty="0">
                <a:solidFill>
                  <a:srgbClr val="333333"/>
                </a:solidFill>
                <a:effectLst/>
                <a:latin typeface="HelveticaNeue Regular"/>
              </a:rPr>
              <a:t> Systems</a:t>
            </a:r>
            <a:r>
              <a:rPr lang="sk-SK" b="0" i="0" dirty="0">
                <a:solidFill>
                  <a:srgbClr val="333333"/>
                </a:solidFill>
                <a:effectLst/>
                <a:latin typeface="HelveticaNeue Regular"/>
              </a:rPr>
              <a:t>, Bratislava, Slovakia, 2011, </a:t>
            </a:r>
            <a:r>
              <a:rPr lang="sk-SK" b="0" i="0" dirty="0" err="1">
                <a:solidFill>
                  <a:srgbClr val="333333"/>
                </a:solidFill>
                <a:effectLst/>
                <a:latin typeface="HelveticaNeue Regular"/>
              </a:rPr>
              <a:t>pp</a:t>
            </a:r>
            <a:r>
              <a:rPr lang="sk-SK" b="0" i="0" dirty="0">
                <a:solidFill>
                  <a:srgbClr val="333333"/>
                </a:solidFill>
                <a:effectLst/>
                <a:latin typeface="HelveticaNeue Regular"/>
              </a:rPr>
              <a:t>. 19-26, </a:t>
            </a:r>
            <a:r>
              <a:rPr lang="sk-SK" b="0" i="0" dirty="0" err="1">
                <a:solidFill>
                  <a:srgbClr val="333333"/>
                </a:solidFill>
                <a:effectLst/>
                <a:latin typeface="HelveticaNeue Regular"/>
              </a:rPr>
              <a:t>doi</a:t>
            </a:r>
            <a:r>
              <a:rPr lang="sk-SK" b="0" i="0" dirty="0">
                <a:solidFill>
                  <a:srgbClr val="333333"/>
                </a:solidFill>
                <a:effectLst/>
                <a:latin typeface="HelveticaNeue Regular"/>
              </a:rPr>
              <a:t>: 10.1109/ECBS-EERC.2011.13.</a:t>
            </a:r>
            <a:endParaRPr lang="sk-SK" dirty="0"/>
          </a:p>
        </p:txBody>
      </p:sp>
    </p:spTree>
    <p:extLst>
      <p:ext uri="{BB962C8B-B14F-4D97-AF65-F5344CB8AC3E}">
        <p14:creationId xmlns:p14="http://schemas.microsoft.com/office/powerpoint/2010/main" val="294629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7E1B1EED-D5DA-BDF0-B3F7-53C36363681D}"/>
              </a:ext>
            </a:extLst>
          </p:cNvPr>
          <p:cNvSpPr>
            <a:spLocks noGrp="1"/>
          </p:cNvSpPr>
          <p:nvPr>
            <p:ph idx="1"/>
          </p:nvPr>
        </p:nvSpPr>
        <p:spPr/>
        <p:txBody>
          <a:bodyPr/>
          <a:lstStyle/>
          <a:p>
            <a:endParaRPr lang="sk-SK" dirty="0"/>
          </a:p>
        </p:txBody>
      </p:sp>
      <p:pic>
        <p:nvPicPr>
          <p:cNvPr id="5" name="Obrázok 4">
            <a:extLst>
              <a:ext uri="{FF2B5EF4-FFF2-40B4-BE49-F238E27FC236}">
                <a16:creationId xmlns:a16="http://schemas.microsoft.com/office/drawing/2014/main" id="{8E931788-7BFA-F057-AF1C-CDAD9683A1DA}"/>
              </a:ext>
            </a:extLst>
          </p:cNvPr>
          <p:cNvPicPr>
            <a:picLocks noChangeAspect="1"/>
          </p:cNvPicPr>
          <p:nvPr/>
        </p:nvPicPr>
        <p:blipFill>
          <a:blip r:embed="rId2"/>
          <a:stretch>
            <a:fillRect/>
          </a:stretch>
        </p:blipFill>
        <p:spPr>
          <a:xfrm>
            <a:off x="0" y="628907"/>
            <a:ext cx="8297433" cy="6115904"/>
          </a:xfrm>
          <a:prstGeom prst="rect">
            <a:avLst/>
          </a:prstGeom>
        </p:spPr>
      </p:pic>
      <p:sp>
        <p:nvSpPr>
          <p:cNvPr id="2" name="Nadpis 1">
            <a:extLst>
              <a:ext uri="{FF2B5EF4-FFF2-40B4-BE49-F238E27FC236}">
                <a16:creationId xmlns:a16="http://schemas.microsoft.com/office/drawing/2014/main" id="{1B151A60-54B9-0BFF-BF03-74C00F1C9D6C}"/>
              </a:ext>
            </a:extLst>
          </p:cNvPr>
          <p:cNvSpPr>
            <a:spLocks noGrp="1"/>
          </p:cNvSpPr>
          <p:nvPr>
            <p:ph type="title"/>
          </p:nvPr>
        </p:nvSpPr>
        <p:spPr>
          <a:xfrm>
            <a:off x="5317911" y="431630"/>
            <a:ext cx="6171461" cy="1320800"/>
          </a:xfrm>
        </p:spPr>
        <p:txBody>
          <a:bodyPr>
            <a:noAutofit/>
          </a:bodyPr>
          <a:lstStyle/>
          <a:p>
            <a:r>
              <a:rPr lang="sk-SK" sz="6000" b="1" dirty="0" err="1"/>
              <a:t>Code</a:t>
            </a:r>
            <a:r>
              <a:rPr lang="sk-SK" sz="6000" b="1" dirty="0"/>
              <a:t> </a:t>
            </a:r>
            <a:r>
              <a:rPr lang="sk-SK" sz="6000" b="1" dirty="0" err="1"/>
              <a:t>that</a:t>
            </a:r>
            <a:r>
              <a:rPr lang="sk-SK" sz="6000" b="1" dirty="0"/>
              <a:t> has to </a:t>
            </a:r>
            <a:r>
              <a:rPr lang="sk-SK" sz="6000" b="1" dirty="0" err="1"/>
              <a:t>be</a:t>
            </a:r>
            <a:r>
              <a:rPr lang="sk-SK" sz="6000" b="1" dirty="0"/>
              <a:t> </a:t>
            </a:r>
            <a:r>
              <a:rPr lang="sk-SK" sz="6000" b="1" dirty="0" err="1"/>
              <a:t>left</a:t>
            </a:r>
            <a:r>
              <a:rPr lang="sk-SK" sz="6000" b="1" dirty="0"/>
              <a:t> </a:t>
            </a:r>
            <a:r>
              <a:rPr lang="en-US" sz="6000" b="1" dirty="0"/>
              <a:t>intact</a:t>
            </a:r>
          </a:p>
        </p:txBody>
      </p:sp>
      <p:sp>
        <p:nvSpPr>
          <p:cNvPr id="6" name="BlokTextu 5">
            <a:extLst>
              <a:ext uri="{FF2B5EF4-FFF2-40B4-BE49-F238E27FC236}">
                <a16:creationId xmlns:a16="http://schemas.microsoft.com/office/drawing/2014/main" id="{0F414E8A-1F08-A0E7-77CC-C27BCC97A938}"/>
              </a:ext>
            </a:extLst>
          </p:cNvPr>
          <p:cNvSpPr txBox="1"/>
          <p:nvPr/>
        </p:nvSpPr>
        <p:spPr>
          <a:xfrm>
            <a:off x="411174" y="6375479"/>
            <a:ext cx="8015336" cy="369332"/>
          </a:xfrm>
          <a:prstGeom prst="rect">
            <a:avLst/>
          </a:prstGeom>
          <a:noFill/>
        </p:spPr>
        <p:txBody>
          <a:bodyPr wrap="none" rtlCol="0">
            <a:spAutoFit/>
          </a:bodyPr>
          <a:lstStyle/>
          <a:p>
            <a:r>
              <a:rPr lang="sk-SK" dirty="0" err="1"/>
              <a:t>Source</a:t>
            </a:r>
            <a:r>
              <a:rPr lang="sk-SK" dirty="0"/>
              <a:t>: http://www2.fiit.stuba.sk/~vranic/aosd/poznamky/aspekty-aj.pdf</a:t>
            </a:r>
          </a:p>
        </p:txBody>
      </p:sp>
    </p:spTree>
    <p:extLst>
      <p:ext uri="{BB962C8B-B14F-4D97-AF65-F5344CB8AC3E}">
        <p14:creationId xmlns:p14="http://schemas.microsoft.com/office/powerpoint/2010/main" val="1154647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AFAABED6-9297-C47A-25AF-A2796008CF41}"/>
              </a:ext>
            </a:extLst>
          </p:cNvPr>
          <p:cNvPicPr>
            <a:picLocks noChangeAspect="1"/>
          </p:cNvPicPr>
          <p:nvPr/>
        </p:nvPicPr>
        <p:blipFill>
          <a:blip r:embed="rId2"/>
          <a:stretch>
            <a:fillRect/>
          </a:stretch>
        </p:blipFill>
        <p:spPr>
          <a:xfrm>
            <a:off x="4999024" y="2571366"/>
            <a:ext cx="7192450" cy="4286634"/>
          </a:xfrm>
          <a:prstGeom prst="rect">
            <a:avLst/>
          </a:prstGeom>
        </p:spPr>
      </p:pic>
      <p:sp>
        <p:nvSpPr>
          <p:cNvPr id="4" name="Nadpis 1">
            <a:extLst>
              <a:ext uri="{FF2B5EF4-FFF2-40B4-BE49-F238E27FC236}">
                <a16:creationId xmlns:a16="http://schemas.microsoft.com/office/drawing/2014/main" id="{82190E82-D0C2-3FAA-AF37-0A02617C1330}"/>
              </a:ext>
            </a:extLst>
          </p:cNvPr>
          <p:cNvSpPr txBox="1">
            <a:spLocks/>
          </p:cNvSpPr>
          <p:nvPr/>
        </p:nvSpPr>
        <p:spPr>
          <a:xfrm>
            <a:off x="204791" y="250706"/>
            <a:ext cx="11216003" cy="1320800"/>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a:t>Aspect-Oriented Refactoring of 			</a:t>
            </a:r>
            <a:r>
              <a:rPr lang="sk-SK" sz="6000" b="1" dirty="0" err="1"/>
              <a:t>Abstract</a:t>
            </a:r>
            <a:r>
              <a:rPr lang="sk-SK" sz="6000" b="1" dirty="0"/>
              <a:t> </a:t>
            </a:r>
            <a:r>
              <a:rPr lang="sk-SK" sz="6000" b="1" dirty="0" err="1"/>
              <a:t>Factory</a:t>
            </a:r>
            <a:r>
              <a:rPr lang="en-US" sz="6000" b="1" dirty="0"/>
              <a:t> Design Pattern</a:t>
            </a:r>
            <a:endParaRPr lang="sk-SK" sz="6000" b="1" dirty="0"/>
          </a:p>
        </p:txBody>
      </p:sp>
      <p:sp>
        <p:nvSpPr>
          <p:cNvPr id="6" name="BlokTextu 5">
            <a:extLst>
              <a:ext uri="{FF2B5EF4-FFF2-40B4-BE49-F238E27FC236}">
                <a16:creationId xmlns:a16="http://schemas.microsoft.com/office/drawing/2014/main" id="{398DB354-4B6D-81B8-5495-BBEF8EBB8434}"/>
              </a:ext>
            </a:extLst>
          </p:cNvPr>
          <p:cNvSpPr txBox="1"/>
          <p:nvPr/>
        </p:nvSpPr>
        <p:spPr>
          <a:xfrm>
            <a:off x="64771" y="3600656"/>
            <a:ext cx="5458619" cy="369332"/>
          </a:xfrm>
          <a:prstGeom prst="rect">
            <a:avLst/>
          </a:prstGeom>
          <a:noFill/>
        </p:spPr>
        <p:txBody>
          <a:bodyPr wrap="square" rtlCol="0">
            <a:spAutoFit/>
          </a:bodyPr>
          <a:lstStyle/>
          <a:p>
            <a:r>
              <a:rPr lang="sk-SK" dirty="0"/>
              <a:t>Circle2D and Circle3D </a:t>
            </a:r>
            <a:r>
              <a:rPr lang="sk-SK" dirty="0" err="1"/>
              <a:t>families</a:t>
            </a:r>
            <a:r>
              <a:rPr lang="sk-SK" dirty="0"/>
              <a:t> of </a:t>
            </a:r>
            <a:r>
              <a:rPr lang="sk-SK" dirty="0" err="1"/>
              <a:t>shape</a:t>
            </a:r>
            <a:r>
              <a:rPr lang="sk-SK" dirty="0"/>
              <a:t> </a:t>
            </a:r>
            <a:r>
              <a:rPr lang="sk-SK" dirty="0" err="1"/>
              <a:t>classes</a:t>
            </a:r>
            <a:endParaRPr lang="sk-SK" dirty="0"/>
          </a:p>
        </p:txBody>
      </p:sp>
      <p:sp>
        <p:nvSpPr>
          <p:cNvPr id="7" name="BlokTextu 6">
            <a:extLst>
              <a:ext uri="{FF2B5EF4-FFF2-40B4-BE49-F238E27FC236}">
                <a16:creationId xmlns:a16="http://schemas.microsoft.com/office/drawing/2014/main" id="{FF5E381D-0FF6-74DC-2156-CBD789EE674C}"/>
              </a:ext>
            </a:extLst>
          </p:cNvPr>
          <p:cNvSpPr txBox="1"/>
          <p:nvPr/>
        </p:nvSpPr>
        <p:spPr>
          <a:xfrm>
            <a:off x="319444" y="1571506"/>
            <a:ext cx="2549096" cy="461665"/>
          </a:xfrm>
          <a:prstGeom prst="rect">
            <a:avLst/>
          </a:prstGeom>
          <a:noFill/>
        </p:spPr>
        <p:txBody>
          <a:bodyPr wrap="none" rtlCol="0">
            <a:spAutoFit/>
          </a:bodyPr>
          <a:lstStyle/>
          <a:p>
            <a:r>
              <a:rPr lang="sk-SK" sz="2400" b="1" dirty="0" err="1"/>
              <a:t>Abstract</a:t>
            </a:r>
            <a:r>
              <a:rPr lang="sk-SK" sz="2400" b="1" dirty="0"/>
              <a:t> </a:t>
            </a:r>
            <a:r>
              <a:rPr lang="sk-SK" sz="2400" b="1" dirty="0" err="1"/>
              <a:t>Factory</a:t>
            </a:r>
            <a:endParaRPr lang="sk-SK" sz="2400" b="1" dirty="0"/>
          </a:p>
        </p:txBody>
      </p:sp>
      <p:sp>
        <p:nvSpPr>
          <p:cNvPr id="8" name="BlokTextu 7">
            <a:extLst>
              <a:ext uri="{FF2B5EF4-FFF2-40B4-BE49-F238E27FC236}">
                <a16:creationId xmlns:a16="http://schemas.microsoft.com/office/drawing/2014/main" id="{561B6073-5932-C53E-B77B-239B61AD0C86}"/>
              </a:ext>
            </a:extLst>
          </p:cNvPr>
          <p:cNvSpPr txBox="1"/>
          <p:nvPr/>
        </p:nvSpPr>
        <p:spPr>
          <a:xfrm>
            <a:off x="319444" y="2022750"/>
            <a:ext cx="4865434" cy="646331"/>
          </a:xfrm>
          <a:prstGeom prst="rect">
            <a:avLst/>
          </a:prstGeom>
          <a:noFill/>
        </p:spPr>
        <p:txBody>
          <a:bodyPr wrap="none" rtlCol="0">
            <a:spAutoFit/>
          </a:bodyPr>
          <a:lstStyle/>
          <a:p>
            <a:r>
              <a:rPr lang="sk-SK" dirty="0"/>
              <a:t>-</a:t>
            </a:r>
            <a:r>
              <a:rPr lang="sk-SK" dirty="0" err="1"/>
              <a:t>providing</a:t>
            </a:r>
            <a:r>
              <a:rPr lang="sk-SK" dirty="0"/>
              <a:t> interface </a:t>
            </a:r>
            <a:r>
              <a:rPr lang="sk-SK" dirty="0" err="1"/>
              <a:t>for</a:t>
            </a:r>
            <a:r>
              <a:rPr lang="sk-SK" dirty="0"/>
              <a:t> </a:t>
            </a:r>
            <a:r>
              <a:rPr lang="sk-SK" dirty="0" err="1"/>
              <a:t>creating</a:t>
            </a:r>
            <a:r>
              <a:rPr lang="sk-SK" dirty="0"/>
              <a:t> </a:t>
            </a:r>
            <a:r>
              <a:rPr lang="sk-SK" dirty="0" err="1"/>
              <a:t>families</a:t>
            </a:r>
            <a:r>
              <a:rPr lang="sk-SK" dirty="0"/>
              <a:t> </a:t>
            </a:r>
          </a:p>
          <a:p>
            <a:r>
              <a:rPr lang="sk-SK" dirty="0"/>
              <a:t>of </a:t>
            </a:r>
            <a:r>
              <a:rPr lang="sk-SK" dirty="0" err="1"/>
              <a:t>objects</a:t>
            </a:r>
            <a:r>
              <a:rPr lang="sk-SK" dirty="0"/>
              <a:t> </a:t>
            </a:r>
            <a:r>
              <a:rPr lang="sk-SK" dirty="0" err="1"/>
              <a:t>without</a:t>
            </a:r>
            <a:r>
              <a:rPr lang="sk-SK" dirty="0"/>
              <a:t> </a:t>
            </a:r>
            <a:r>
              <a:rPr lang="sk-SK" dirty="0" err="1"/>
              <a:t>the</a:t>
            </a:r>
            <a:r>
              <a:rPr lang="sk-SK" dirty="0"/>
              <a:t> </a:t>
            </a:r>
            <a:r>
              <a:rPr lang="sk-SK" dirty="0" err="1"/>
              <a:t>specifying</a:t>
            </a:r>
            <a:r>
              <a:rPr lang="sk-SK" dirty="0"/>
              <a:t> </a:t>
            </a:r>
            <a:r>
              <a:rPr lang="sk-SK" dirty="0" err="1"/>
              <a:t>the</a:t>
            </a:r>
            <a:r>
              <a:rPr lang="sk-SK" dirty="0"/>
              <a:t> </a:t>
            </a:r>
            <a:r>
              <a:rPr lang="sk-SK" dirty="0" err="1"/>
              <a:t>classes</a:t>
            </a:r>
            <a:r>
              <a:rPr lang="sk-SK" dirty="0"/>
              <a:t> </a:t>
            </a:r>
          </a:p>
        </p:txBody>
      </p:sp>
      <p:sp>
        <p:nvSpPr>
          <p:cNvPr id="9" name="BlokTextu 8">
            <a:extLst>
              <a:ext uri="{FF2B5EF4-FFF2-40B4-BE49-F238E27FC236}">
                <a16:creationId xmlns:a16="http://schemas.microsoft.com/office/drawing/2014/main" id="{9FDE7E1A-1A3D-05E3-6838-8CEE9F723336}"/>
              </a:ext>
            </a:extLst>
          </p:cNvPr>
          <p:cNvSpPr txBox="1"/>
          <p:nvPr/>
        </p:nvSpPr>
        <p:spPr>
          <a:xfrm>
            <a:off x="5180580" y="1531280"/>
            <a:ext cx="7010894" cy="461665"/>
          </a:xfrm>
          <a:prstGeom prst="rect">
            <a:avLst/>
          </a:prstGeom>
          <a:noFill/>
        </p:spPr>
        <p:txBody>
          <a:bodyPr wrap="none" rtlCol="0">
            <a:spAutoFit/>
          </a:bodyPr>
          <a:lstStyle/>
          <a:p>
            <a:r>
              <a:rPr lang="sk-SK" sz="2400" b="1" dirty="0" err="1"/>
              <a:t>Aspect-Oriented</a:t>
            </a:r>
            <a:r>
              <a:rPr lang="sk-SK" sz="2400" b="1" dirty="0"/>
              <a:t> </a:t>
            </a:r>
            <a:r>
              <a:rPr lang="sk-SK" sz="2400" b="1" dirty="0" err="1"/>
              <a:t>Recreation</a:t>
            </a:r>
            <a:r>
              <a:rPr lang="sk-SK" sz="2400" b="1" dirty="0"/>
              <a:t> of </a:t>
            </a:r>
            <a:r>
              <a:rPr lang="sk-SK" sz="2400" b="1" dirty="0" err="1"/>
              <a:t>Abstract</a:t>
            </a:r>
            <a:r>
              <a:rPr lang="sk-SK" sz="2400" b="1" dirty="0"/>
              <a:t> </a:t>
            </a:r>
            <a:r>
              <a:rPr lang="sk-SK" sz="2400" b="1" dirty="0" err="1"/>
              <a:t>Factory</a:t>
            </a:r>
            <a:endParaRPr lang="sk-SK" sz="2400" b="1" dirty="0"/>
          </a:p>
        </p:txBody>
      </p:sp>
      <p:sp>
        <p:nvSpPr>
          <p:cNvPr id="10" name="BlokTextu 9">
            <a:extLst>
              <a:ext uri="{FF2B5EF4-FFF2-40B4-BE49-F238E27FC236}">
                <a16:creationId xmlns:a16="http://schemas.microsoft.com/office/drawing/2014/main" id="{9341832D-A316-6A04-4D29-98F8D91A2153}"/>
              </a:ext>
            </a:extLst>
          </p:cNvPr>
          <p:cNvSpPr txBox="1"/>
          <p:nvPr/>
        </p:nvSpPr>
        <p:spPr>
          <a:xfrm>
            <a:off x="5523390" y="1904573"/>
            <a:ext cx="7296465" cy="646331"/>
          </a:xfrm>
          <a:prstGeom prst="rect">
            <a:avLst/>
          </a:prstGeom>
          <a:noFill/>
        </p:spPr>
        <p:txBody>
          <a:bodyPr wrap="square" rtlCol="0">
            <a:spAutoFit/>
          </a:bodyPr>
          <a:lstStyle/>
          <a:p>
            <a:r>
              <a:rPr lang="sk-SK" dirty="0"/>
              <a:t>-</a:t>
            </a:r>
            <a:r>
              <a:rPr lang="sk-SK" dirty="0" err="1"/>
              <a:t>adding</a:t>
            </a:r>
            <a:r>
              <a:rPr lang="sk-SK" dirty="0"/>
              <a:t> </a:t>
            </a:r>
            <a:r>
              <a:rPr lang="sk-SK" dirty="0" err="1"/>
              <a:t>inter</a:t>
            </a:r>
            <a:r>
              <a:rPr lang="sk-SK" dirty="0"/>
              <a:t>-type </a:t>
            </a:r>
            <a:r>
              <a:rPr lang="sk-SK" dirty="0" err="1"/>
              <a:t>declarations</a:t>
            </a:r>
            <a:r>
              <a:rPr lang="sk-SK" dirty="0"/>
              <a:t> </a:t>
            </a:r>
          </a:p>
          <a:p>
            <a:r>
              <a:rPr lang="sk-SK" dirty="0"/>
              <a:t>to interface to </a:t>
            </a:r>
            <a:r>
              <a:rPr lang="sk-SK" dirty="0" err="1"/>
              <a:t>an</a:t>
            </a:r>
            <a:r>
              <a:rPr lang="sk-SK" dirty="0"/>
              <a:t> interface </a:t>
            </a:r>
            <a:r>
              <a:rPr lang="sk-SK" dirty="0" err="1"/>
              <a:t>implemented</a:t>
            </a:r>
            <a:r>
              <a:rPr lang="sk-SK" dirty="0"/>
              <a:t> by a </a:t>
            </a:r>
            <a:r>
              <a:rPr lang="sk-SK" dirty="0" err="1"/>
              <a:t>factory</a:t>
            </a:r>
            <a:r>
              <a:rPr lang="sk-SK" dirty="0"/>
              <a:t> </a:t>
            </a:r>
            <a:r>
              <a:rPr lang="sk-SK" dirty="0" err="1"/>
              <a:t>class</a:t>
            </a:r>
            <a:endParaRPr lang="sk-SK" dirty="0"/>
          </a:p>
        </p:txBody>
      </p:sp>
      <p:sp>
        <p:nvSpPr>
          <p:cNvPr id="11" name="Šípka: obojsmerná zvislá 10">
            <a:extLst>
              <a:ext uri="{FF2B5EF4-FFF2-40B4-BE49-F238E27FC236}">
                <a16:creationId xmlns:a16="http://schemas.microsoft.com/office/drawing/2014/main" id="{71209A91-1C28-F71E-358A-10134783EBD4}"/>
              </a:ext>
            </a:extLst>
          </p:cNvPr>
          <p:cNvSpPr/>
          <p:nvPr/>
        </p:nvSpPr>
        <p:spPr>
          <a:xfrm rot="20000285">
            <a:off x="4747116" y="1689592"/>
            <a:ext cx="357582" cy="759920"/>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BlokTextu 11">
            <a:extLst>
              <a:ext uri="{FF2B5EF4-FFF2-40B4-BE49-F238E27FC236}">
                <a16:creationId xmlns:a16="http://schemas.microsoft.com/office/drawing/2014/main" id="{7B2C0529-709F-3012-832E-A32248001F27}"/>
              </a:ext>
            </a:extLst>
          </p:cNvPr>
          <p:cNvSpPr txBox="1"/>
          <p:nvPr/>
        </p:nvSpPr>
        <p:spPr>
          <a:xfrm>
            <a:off x="64771" y="2954325"/>
            <a:ext cx="4861136" cy="646331"/>
          </a:xfrm>
          <a:prstGeom prst="rect">
            <a:avLst/>
          </a:prstGeom>
          <a:noFill/>
        </p:spPr>
        <p:txBody>
          <a:bodyPr wrap="square" rtlCol="0">
            <a:spAutoFit/>
          </a:bodyPr>
          <a:lstStyle/>
          <a:p>
            <a:r>
              <a:rPr lang="sk-SK" sz="3600" b="1" dirty="0" err="1">
                <a:solidFill>
                  <a:srgbClr val="C00000"/>
                </a:solidFill>
              </a:rPr>
              <a:t>Cuckoo´s</a:t>
            </a:r>
            <a:r>
              <a:rPr lang="sk-SK" sz="3600" b="1" dirty="0">
                <a:solidFill>
                  <a:srgbClr val="C00000"/>
                </a:solidFill>
              </a:rPr>
              <a:t> </a:t>
            </a:r>
            <a:r>
              <a:rPr lang="sk-SK" sz="3600" b="1" dirty="0" err="1">
                <a:solidFill>
                  <a:srgbClr val="C00000"/>
                </a:solidFill>
              </a:rPr>
              <a:t>egg</a:t>
            </a:r>
            <a:r>
              <a:rPr lang="sk-SK" sz="3600" b="1" dirty="0">
                <a:solidFill>
                  <a:srgbClr val="C00000"/>
                </a:solidFill>
              </a:rPr>
              <a:t> </a:t>
            </a:r>
            <a:r>
              <a:rPr lang="sk-SK" sz="3600" b="1" dirty="0" err="1">
                <a:solidFill>
                  <a:srgbClr val="C00000"/>
                </a:solidFill>
              </a:rPr>
              <a:t>pattern</a:t>
            </a:r>
            <a:endParaRPr lang="sk-SK" sz="3600" dirty="0"/>
          </a:p>
        </p:txBody>
      </p:sp>
      <p:sp>
        <p:nvSpPr>
          <p:cNvPr id="13" name="BlokTextu 12">
            <a:extLst>
              <a:ext uri="{FF2B5EF4-FFF2-40B4-BE49-F238E27FC236}">
                <a16:creationId xmlns:a16="http://schemas.microsoft.com/office/drawing/2014/main" id="{8710635D-A780-87AD-D439-30B87D151E92}"/>
              </a:ext>
            </a:extLst>
          </p:cNvPr>
          <p:cNvSpPr txBox="1"/>
          <p:nvPr/>
        </p:nvSpPr>
        <p:spPr>
          <a:xfrm>
            <a:off x="382566" y="3980782"/>
            <a:ext cx="4258328" cy="646331"/>
          </a:xfrm>
          <a:prstGeom prst="rect">
            <a:avLst/>
          </a:prstGeom>
          <a:noFill/>
        </p:spPr>
        <p:txBody>
          <a:bodyPr wrap="square" rtlCol="0">
            <a:spAutoFit/>
          </a:bodyPr>
          <a:lstStyle/>
          <a:p>
            <a:r>
              <a:rPr lang="sk-SK" dirty="0" err="1"/>
              <a:t>Use</a:t>
            </a:r>
            <a:r>
              <a:rPr lang="sk-SK" dirty="0"/>
              <a:t> of and </a:t>
            </a:r>
            <a:r>
              <a:rPr lang="sk-SK" dirty="0" err="1"/>
              <a:t>capturing</a:t>
            </a:r>
            <a:r>
              <a:rPr lang="sk-SK" dirty="0"/>
              <a:t> a </a:t>
            </a:r>
            <a:r>
              <a:rPr lang="sk-SK" dirty="0" err="1"/>
              <a:t>call</a:t>
            </a:r>
            <a:r>
              <a:rPr lang="sk-SK" dirty="0"/>
              <a:t> to </a:t>
            </a:r>
            <a:r>
              <a:rPr lang="sk-SK" dirty="0" err="1"/>
              <a:t>static</a:t>
            </a:r>
            <a:r>
              <a:rPr lang="sk-SK" dirty="0"/>
              <a:t> </a:t>
            </a:r>
            <a:r>
              <a:rPr lang="sk-SK" dirty="0" err="1"/>
              <a:t>factory</a:t>
            </a:r>
            <a:r>
              <a:rPr lang="sk-SK" dirty="0"/>
              <a:t> </a:t>
            </a:r>
            <a:r>
              <a:rPr lang="sk-SK" dirty="0" err="1"/>
              <a:t>method</a:t>
            </a:r>
            <a:endParaRPr lang="sk-SK" dirty="0"/>
          </a:p>
        </p:txBody>
      </p:sp>
      <p:sp>
        <p:nvSpPr>
          <p:cNvPr id="14" name="BlokTextu 13">
            <a:extLst>
              <a:ext uri="{FF2B5EF4-FFF2-40B4-BE49-F238E27FC236}">
                <a16:creationId xmlns:a16="http://schemas.microsoft.com/office/drawing/2014/main" id="{5E754BE2-32F9-388A-FBF5-C0510DD4F441}"/>
              </a:ext>
            </a:extLst>
          </p:cNvPr>
          <p:cNvSpPr txBox="1"/>
          <p:nvPr/>
        </p:nvSpPr>
        <p:spPr>
          <a:xfrm>
            <a:off x="1448874" y="4814893"/>
            <a:ext cx="4258328" cy="646331"/>
          </a:xfrm>
          <a:prstGeom prst="rect">
            <a:avLst/>
          </a:prstGeom>
          <a:noFill/>
        </p:spPr>
        <p:txBody>
          <a:bodyPr wrap="square" rtlCol="0">
            <a:spAutoFit/>
          </a:bodyPr>
          <a:lstStyle/>
          <a:p>
            <a:pPr marL="285750" indent="-285750">
              <a:buFontTx/>
              <a:buChar char="-"/>
            </a:pPr>
            <a:r>
              <a:rPr lang="sk-SK" dirty="0" err="1"/>
              <a:t>inserted</a:t>
            </a:r>
            <a:r>
              <a:rPr lang="sk-SK" dirty="0"/>
              <a:t> to </a:t>
            </a:r>
            <a:r>
              <a:rPr lang="sk-SK" dirty="0" err="1"/>
              <a:t>abstract</a:t>
            </a:r>
            <a:r>
              <a:rPr lang="sk-SK" dirty="0"/>
              <a:t> </a:t>
            </a:r>
            <a:r>
              <a:rPr lang="sk-SK" dirty="0" err="1"/>
              <a:t>Circle</a:t>
            </a:r>
            <a:r>
              <a:rPr lang="sk-SK" dirty="0"/>
              <a:t> </a:t>
            </a:r>
            <a:r>
              <a:rPr lang="sk-SK" dirty="0" err="1"/>
              <a:t>class</a:t>
            </a:r>
            <a:r>
              <a:rPr lang="sk-SK" dirty="0"/>
              <a:t> </a:t>
            </a:r>
            <a:r>
              <a:rPr lang="sk-SK" dirty="0" err="1"/>
              <a:t>using</a:t>
            </a:r>
            <a:r>
              <a:rPr lang="sk-SK" dirty="0"/>
              <a:t> </a:t>
            </a:r>
            <a:r>
              <a:rPr lang="sk-SK" dirty="0" err="1"/>
              <a:t>inter</a:t>
            </a:r>
            <a:r>
              <a:rPr lang="sk-SK" dirty="0"/>
              <a:t>-type </a:t>
            </a:r>
            <a:r>
              <a:rPr lang="sk-SK" dirty="0" err="1"/>
              <a:t>declarations</a:t>
            </a:r>
            <a:endParaRPr lang="sk-SK" dirty="0"/>
          </a:p>
        </p:txBody>
      </p:sp>
      <p:sp>
        <p:nvSpPr>
          <p:cNvPr id="15" name="BlokTextu 14">
            <a:extLst>
              <a:ext uri="{FF2B5EF4-FFF2-40B4-BE49-F238E27FC236}">
                <a16:creationId xmlns:a16="http://schemas.microsoft.com/office/drawing/2014/main" id="{C8EA560E-2A49-558B-94C5-90BF85C189AD}"/>
              </a:ext>
            </a:extLst>
          </p:cNvPr>
          <p:cNvSpPr txBox="1"/>
          <p:nvPr/>
        </p:nvSpPr>
        <p:spPr>
          <a:xfrm>
            <a:off x="2084847" y="4481826"/>
            <a:ext cx="4462920" cy="369332"/>
          </a:xfrm>
          <a:prstGeom prst="rect">
            <a:avLst/>
          </a:prstGeom>
          <a:noFill/>
        </p:spPr>
        <p:txBody>
          <a:bodyPr wrap="square" rtlCol="0">
            <a:spAutoFit/>
          </a:bodyPr>
          <a:lstStyle/>
          <a:p>
            <a:r>
              <a:rPr lang="sk-SK" dirty="0"/>
              <a:t>	</a:t>
            </a:r>
            <a:r>
              <a:rPr lang="sk-SK" b="1" dirty="0"/>
              <a:t>FACTORY METHOD to </a:t>
            </a:r>
            <a:r>
              <a:rPr lang="sk-SK" b="1" dirty="0" err="1"/>
              <a:t>create</a:t>
            </a:r>
            <a:r>
              <a:rPr lang="sk-SK" b="1" dirty="0"/>
              <a:t> </a:t>
            </a:r>
            <a:r>
              <a:rPr lang="sk-SK" b="1" dirty="0" err="1"/>
              <a:t>circle</a:t>
            </a:r>
            <a:endParaRPr lang="sk-SK" b="1" dirty="0"/>
          </a:p>
        </p:txBody>
      </p:sp>
      <p:sp>
        <p:nvSpPr>
          <p:cNvPr id="16" name="Šípka: doprava 15">
            <a:extLst>
              <a:ext uri="{FF2B5EF4-FFF2-40B4-BE49-F238E27FC236}">
                <a16:creationId xmlns:a16="http://schemas.microsoft.com/office/drawing/2014/main" id="{A6DC858F-6C4B-69BA-2D4A-5334F907619A}"/>
              </a:ext>
            </a:extLst>
          </p:cNvPr>
          <p:cNvSpPr/>
          <p:nvPr/>
        </p:nvSpPr>
        <p:spPr>
          <a:xfrm rot="8070747">
            <a:off x="4469381" y="4060092"/>
            <a:ext cx="797225" cy="3130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BlokTextu 16">
            <a:extLst>
              <a:ext uri="{FF2B5EF4-FFF2-40B4-BE49-F238E27FC236}">
                <a16:creationId xmlns:a16="http://schemas.microsoft.com/office/drawing/2014/main" id="{20E4BF5E-DE0B-E41A-16C4-67689D2047BF}"/>
              </a:ext>
            </a:extLst>
          </p:cNvPr>
          <p:cNvSpPr txBox="1"/>
          <p:nvPr/>
        </p:nvSpPr>
        <p:spPr>
          <a:xfrm>
            <a:off x="-242631" y="5609625"/>
            <a:ext cx="4138226" cy="369332"/>
          </a:xfrm>
          <a:prstGeom prst="rect">
            <a:avLst/>
          </a:prstGeom>
          <a:noFill/>
        </p:spPr>
        <p:txBody>
          <a:bodyPr wrap="square" rtlCol="0">
            <a:spAutoFit/>
          </a:bodyPr>
          <a:lstStyle/>
          <a:p>
            <a:r>
              <a:rPr lang="sk-SK" b="1" dirty="0"/>
              <a:t>	NO CONCRETE FACTORY ASPECT</a:t>
            </a:r>
          </a:p>
        </p:txBody>
      </p:sp>
      <p:sp>
        <p:nvSpPr>
          <p:cNvPr id="18" name="BlokTextu 17">
            <a:extLst>
              <a:ext uri="{FF2B5EF4-FFF2-40B4-BE49-F238E27FC236}">
                <a16:creationId xmlns:a16="http://schemas.microsoft.com/office/drawing/2014/main" id="{9CC0EADE-45A2-0DB5-49DF-4C44A8B5678F}"/>
              </a:ext>
            </a:extLst>
          </p:cNvPr>
          <p:cNvSpPr txBox="1"/>
          <p:nvPr/>
        </p:nvSpPr>
        <p:spPr>
          <a:xfrm>
            <a:off x="366175" y="5960963"/>
            <a:ext cx="4258328" cy="369332"/>
          </a:xfrm>
          <a:prstGeom prst="rect">
            <a:avLst/>
          </a:prstGeom>
          <a:noFill/>
        </p:spPr>
        <p:txBody>
          <a:bodyPr wrap="square" rtlCol="0">
            <a:spAutoFit/>
          </a:bodyPr>
          <a:lstStyle/>
          <a:p>
            <a:pPr marL="285750" indent="-285750">
              <a:buFontTx/>
              <a:buChar char="-"/>
            </a:pPr>
            <a:r>
              <a:rPr lang="sk-SK" dirty="0" err="1"/>
              <a:t>throwing</a:t>
            </a:r>
            <a:r>
              <a:rPr lang="sk-SK" dirty="0"/>
              <a:t> </a:t>
            </a:r>
            <a:r>
              <a:rPr lang="sk-SK" dirty="0" err="1"/>
              <a:t>an</a:t>
            </a:r>
            <a:r>
              <a:rPr lang="sk-SK" dirty="0"/>
              <a:t> </a:t>
            </a:r>
            <a:r>
              <a:rPr lang="sk-SK" dirty="0" err="1"/>
              <a:t>exception</a:t>
            </a:r>
            <a:r>
              <a:rPr lang="sk-SK" dirty="0"/>
              <a:t> in </a:t>
            </a:r>
            <a:r>
              <a:rPr lang="sk-SK" dirty="0" err="1"/>
              <a:t>this</a:t>
            </a:r>
            <a:r>
              <a:rPr lang="sk-SK" dirty="0"/>
              <a:t> </a:t>
            </a:r>
            <a:r>
              <a:rPr lang="sk-SK" dirty="0" err="1"/>
              <a:t>case</a:t>
            </a:r>
            <a:endParaRPr lang="sk-SK" dirty="0"/>
          </a:p>
        </p:txBody>
      </p:sp>
    </p:spTree>
    <p:extLst>
      <p:ext uri="{BB962C8B-B14F-4D97-AF65-F5344CB8AC3E}">
        <p14:creationId xmlns:p14="http://schemas.microsoft.com/office/powerpoint/2010/main" val="3255896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52585B-2ECB-FDCA-0E64-22AE4D1FED12}"/>
              </a:ext>
            </a:extLst>
          </p:cNvPr>
          <p:cNvSpPr>
            <a:spLocks noGrp="1"/>
          </p:cNvSpPr>
          <p:nvPr>
            <p:ph type="title"/>
          </p:nvPr>
        </p:nvSpPr>
        <p:spPr>
          <a:xfrm>
            <a:off x="622100" y="143964"/>
            <a:ext cx="11166909" cy="1320800"/>
          </a:xfrm>
        </p:spPr>
        <p:txBody>
          <a:bodyPr>
            <a:noAutofit/>
          </a:bodyPr>
          <a:lstStyle/>
          <a:p>
            <a:r>
              <a:rPr lang="en-US" sz="5400" b="1" dirty="0"/>
              <a:t>Aspect-Oriented Refactoring of 				              State Design Pattern</a:t>
            </a:r>
            <a:endParaRPr lang="sk-SK" sz="5400" b="1" dirty="0"/>
          </a:p>
        </p:txBody>
      </p:sp>
      <p:sp>
        <p:nvSpPr>
          <p:cNvPr id="3" name="Zástupný objekt pre obsah 2">
            <a:extLst>
              <a:ext uri="{FF2B5EF4-FFF2-40B4-BE49-F238E27FC236}">
                <a16:creationId xmlns:a16="http://schemas.microsoft.com/office/drawing/2014/main" id="{9001D191-60BA-2716-5998-6C4D55C39277}"/>
              </a:ext>
            </a:extLst>
          </p:cNvPr>
          <p:cNvSpPr>
            <a:spLocks noGrp="1"/>
          </p:cNvSpPr>
          <p:nvPr>
            <p:ph idx="1"/>
          </p:nvPr>
        </p:nvSpPr>
        <p:spPr>
          <a:xfrm>
            <a:off x="560732" y="1587074"/>
            <a:ext cx="9829061" cy="5126962"/>
          </a:xfrm>
        </p:spPr>
        <p:txBody>
          <a:bodyPr>
            <a:normAutofit lnSpcReduction="10000"/>
          </a:bodyPr>
          <a:lstStyle/>
          <a:p>
            <a:pPr marL="0" indent="0">
              <a:buNone/>
            </a:pPr>
            <a:r>
              <a:rPr lang="en-US" b="1" dirty="0"/>
              <a:t>public aspect</a:t>
            </a:r>
            <a:r>
              <a:rPr lang="en-US" dirty="0"/>
              <a:t> </a:t>
            </a:r>
            <a:r>
              <a:rPr lang="en-US" dirty="0" err="1"/>
              <a:t>StatePattern</a:t>
            </a:r>
            <a:r>
              <a:rPr lang="en-US" dirty="0"/>
              <a:t> {</a:t>
            </a:r>
          </a:p>
          <a:p>
            <a:pPr marL="0" indent="0">
              <a:buNone/>
            </a:pPr>
            <a:r>
              <a:rPr lang="en-US" dirty="0"/>
              <a:t>	</a:t>
            </a:r>
            <a:r>
              <a:rPr lang="en-US" b="1" dirty="0"/>
              <a:t>protected</a:t>
            </a:r>
            <a:r>
              <a:rPr lang="en-US" dirty="0"/>
              <a:t> </a:t>
            </a:r>
            <a:r>
              <a:rPr lang="en-US" b="1" dirty="0" err="1">
                <a:solidFill>
                  <a:srgbClr val="00B0F0"/>
                </a:solidFill>
              </a:rPr>
              <a:t>MachineState</a:t>
            </a:r>
            <a:r>
              <a:rPr lang="en-US" dirty="0"/>
              <a:t> </a:t>
            </a:r>
            <a:r>
              <a:rPr lang="en-US" dirty="0">
                <a:solidFill>
                  <a:srgbClr val="7030A0"/>
                </a:solidFill>
              </a:rPr>
              <a:t>stopped</a:t>
            </a:r>
            <a:r>
              <a:rPr lang="en-US" dirty="0"/>
              <a:t> = </a:t>
            </a:r>
            <a:r>
              <a:rPr lang="en-US" b="1" dirty="0"/>
              <a:t>new</a:t>
            </a:r>
            <a:r>
              <a:rPr lang="en-US" dirty="0"/>
              <a:t> </a:t>
            </a:r>
            <a:r>
              <a:rPr lang="en-US" dirty="0" err="1"/>
              <a:t>StoppedMachineState</a:t>
            </a:r>
            <a:r>
              <a:rPr lang="en-US" dirty="0"/>
              <a:t>();</a:t>
            </a:r>
          </a:p>
          <a:p>
            <a:pPr marL="0" indent="0">
              <a:buNone/>
            </a:pPr>
            <a:r>
              <a:rPr lang="en-US" dirty="0"/>
              <a:t>	</a:t>
            </a:r>
            <a:r>
              <a:rPr lang="en-US" b="1" dirty="0"/>
              <a:t>protected</a:t>
            </a:r>
            <a:r>
              <a:rPr lang="en-US" dirty="0"/>
              <a:t> </a:t>
            </a:r>
            <a:r>
              <a:rPr lang="en-US" b="1" dirty="0" err="1">
                <a:solidFill>
                  <a:srgbClr val="00B0F0"/>
                </a:solidFill>
              </a:rPr>
              <a:t>MachineState</a:t>
            </a:r>
            <a:r>
              <a:rPr lang="en-US" dirty="0"/>
              <a:t> </a:t>
            </a:r>
            <a:r>
              <a:rPr lang="en-US" dirty="0">
                <a:solidFill>
                  <a:srgbClr val="FFC000"/>
                </a:solidFill>
              </a:rPr>
              <a:t>cleaning</a:t>
            </a:r>
            <a:r>
              <a:rPr lang="en-US" dirty="0"/>
              <a:t> = </a:t>
            </a:r>
            <a:r>
              <a:rPr lang="en-US" b="1" dirty="0"/>
              <a:t>new</a:t>
            </a:r>
            <a:r>
              <a:rPr lang="en-US" dirty="0"/>
              <a:t> </a:t>
            </a:r>
            <a:r>
              <a:rPr lang="en-US" dirty="0" err="1"/>
              <a:t>CleaningMachineState</a:t>
            </a:r>
            <a:r>
              <a:rPr lang="en-US" dirty="0"/>
              <a:t>();</a:t>
            </a:r>
          </a:p>
          <a:p>
            <a:pPr marL="0" indent="0">
              <a:buNone/>
            </a:pPr>
            <a:r>
              <a:rPr lang="en-US" dirty="0"/>
              <a:t>	</a:t>
            </a:r>
            <a:r>
              <a:rPr lang="en-US" b="1" dirty="0"/>
              <a:t>protected</a:t>
            </a:r>
            <a:r>
              <a:rPr lang="en-US" dirty="0"/>
              <a:t> </a:t>
            </a:r>
            <a:r>
              <a:rPr lang="en-US" b="1" dirty="0" err="1">
                <a:solidFill>
                  <a:srgbClr val="00B0F0"/>
                </a:solidFill>
              </a:rPr>
              <a:t>MachineState</a:t>
            </a:r>
            <a:r>
              <a:rPr lang="en-US" dirty="0"/>
              <a:t> program1 = </a:t>
            </a:r>
            <a:r>
              <a:rPr lang="en-US" b="1" dirty="0"/>
              <a:t>new</a:t>
            </a:r>
            <a:r>
              <a:rPr lang="en-US" dirty="0"/>
              <a:t> Program1MachineState();</a:t>
            </a:r>
          </a:p>
          <a:p>
            <a:pPr marL="0" indent="0">
              <a:buNone/>
            </a:pPr>
            <a:r>
              <a:rPr lang="en-US" dirty="0"/>
              <a:t>	// ALL POSSIBLE STATES OF Machine ENTITY AS PART OF </a:t>
            </a:r>
            <a:r>
              <a:rPr lang="en-US" dirty="0" err="1"/>
              <a:t>MachineState</a:t>
            </a:r>
            <a:r>
              <a:rPr lang="en-US" dirty="0"/>
              <a:t> CLASS</a:t>
            </a:r>
          </a:p>
          <a:p>
            <a:pPr marL="0" indent="0">
              <a:buNone/>
            </a:pPr>
            <a:r>
              <a:rPr lang="en-US" dirty="0"/>
              <a:t>	// …………….</a:t>
            </a:r>
          </a:p>
          <a:p>
            <a:pPr marL="0" indent="0">
              <a:buNone/>
            </a:pPr>
            <a:endParaRPr lang="en-US" dirty="0"/>
          </a:p>
          <a:p>
            <a:pPr marL="0" indent="0">
              <a:buNone/>
            </a:pPr>
            <a:r>
              <a:rPr lang="en-US" dirty="0"/>
              <a:t>	</a:t>
            </a:r>
            <a:r>
              <a:rPr lang="en-US" b="1" dirty="0"/>
              <a:t>after</a:t>
            </a:r>
            <a:r>
              <a:rPr lang="en-US" dirty="0"/>
              <a:t>(</a:t>
            </a:r>
            <a:r>
              <a:rPr lang="en-US" dirty="0">
                <a:solidFill>
                  <a:srgbClr val="00B050"/>
                </a:solidFill>
              </a:rPr>
              <a:t>Machine </a:t>
            </a:r>
            <a:r>
              <a:rPr lang="en-US" dirty="0" err="1">
                <a:solidFill>
                  <a:srgbClr val="00B050"/>
                </a:solidFill>
              </a:rPr>
              <a:t>machine</a:t>
            </a:r>
            <a:r>
              <a:rPr lang="en-US" dirty="0"/>
              <a:t>, </a:t>
            </a:r>
            <a:r>
              <a:rPr lang="en-US" b="1" dirty="0" err="1">
                <a:solidFill>
                  <a:srgbClr val="00B0F0"/>
                </a:solidFill>
              </a:rPr>
              <a:t>MachineState</a:t>
            </a:r>
            <a:r>
              <a:rPr lang="en-US" dirty="0">
                <a:solidFill>
                  <a:srgbClr val="00B0F0"/>
                </a:solidFill>
              </a:rPr>
              <a:t> </a:t>
            </a:r>
            <a:r>
              <a:rPr lang="en-US" dirty="0" err="1">
                <a:solidFill>
                  <a:srgbClr val="00B0F0"/>
                </a:solidFill>
              </a:rPr>
              <a:t>machineState</a:t>
            </a:r>
            <a:r>
              <a:rPr lang="en-US" dirty="0"/>
              <a:t>): 									       		</a:t>
            </a:r>
            <a:r>
              <a:rPr lang="en-US" b="1" dirty="0"/>
              <a:t>call</a:t>
            </a:r>
            <a:r>
              <a:rPr lang="en-US" dirty="0"/>
              <a:t>(</a:t>
            </a:r>
            <a:r>
              <a:rPr lang="en-US" dirty="0">
                <a:solidFill>
                  <a:schemeClr val="accent5">
                    <a:lumMod val="75000"/>
                  </a:schemeClr>
                </a:solidFill>
              </a:rPr>
              <a:t>void </a:t>
            </a:r>
            <a:r>
              <a:rPr lang="en-US" dirty="0" err="1">
                <a:solidFill>
                  <a:schemeClr val="accent5">
                    <a:lumMod val="75000"/>
                  </a:schemeClr>
                </a:solidFill>
              </a:rPr>
              <a:t>MachineState.stop</a:t>
            </a:r>
            <a:r>
              <a:rPr lang="en-US" dirty="0">
                <a:solidFill>
                  <a:schemeClr val="accent5">
                    <a:lumMod val="75000"/>
                  </a:schemeClr>
                </a:solidFill>
              </a:rPr>
              <a:t>()</a:t>
            </a:r>
            <a:r>
              <a:rPr lang="en-US" dirty="0"/>
              <a:t>) &amp;&amp; </a:t>
            </a:r>
            <a:r>
              <a:rPr lang="en-US" b="1" dirty="0"/>
              <a:t>target</a:t>
            </a:r>
            <a:r>
              <a:rPr lang="en-US" dirty="0"/>
              <a:t>(</a:t>
            </a:r>
            <a:r>
              <a:rPr lang="en-US" dirty="0" err="1">
                <a:solidFill>
                  <a:srgbClr val="00B0F0"/>
                </a:solidFill>
              </a:rPr>
              <a:t>machineState</a:t>
            </a:r>
            <a:r>
              <a:rPr lang="en-US" dirty="0"/>
              <a:t>) &amp;&amp; </a:t>
            </a:r>
            <a:r>
              <a:rPr lang="en-US" b="1" dirty="0"/>
              <a:t>this</a:t>
            </a:r>
            <a:r>
              <a:rPr lang="en-US" dirty="0"/>
              <a:t>(</a:t>
            </a:r>
            <a:r>
              <a:rPr lang="en-US" dirty="0">
                <a:solidFill>
                  <a:srgbClr val="00B050"/>
                </a:solidFill>
              </a:rPr>
              <a:t>machine</a:t>
            </a:r>
            <a:r>
              <a:rPr lang="en-US" dirty="0"/>
              <a:t>) {</a:t>
            </a:r>
          </a:p>
          <a:p>
            <a:pPr marL="0" indent="0">
              <a:buNone/>
            </a:pPr>
            <a:r>
              <a:rPr lang="en-US" dirty="0"/>
              <a:t>	     if (</a:t>
            </a:r>
            <a:r>
              <a:rPr lang="en-US" dirty="0" err="1">
                <a:solidFill>
                  <a:srgbClr val="00B0F0"/>
                </a:solidFill>
              </a:rPr>
              <a:t>machineState</a:t>
            </a:r>
            <a:r>
              <a:rPr lang="en-US" dirty="0" err="1"/>
              <a:t>.getState</a:t>
            </a:r>
            <a:r>
              <a:rPr lang="en-US" dirty="0"/>
              <a:t>() != </a:t>
            </a:r>
            <a:r>
              <a:rPr lang="en-US" dirty="0">
                <a:solidFill>
                  <a:srgbClr val="7030A0"/>
                </a:solidFill>
              </a:rPr>
              <a:t>stopped</a:t>
            </a:r>
            <a:r>
              <a:rPr lang="en-US" dirty="0"/>
              <a:t>) {</a:t>
            </a:r>
          </a:p>
          <a:p>
            <a:pPr marL="0" indent="0">
              <a:buNone/>
            </a:pPr>
            <a:r>
              <a:rPr lang="en-US" dirty="0"/>
              <a:t>			</a:t>
            </a:r>
            <a:r>
              <a:rPr lang="en-US" dirty="0" err="1">
                <a:solidFill>
                  <a:srgbClr val="00B0F0"/>
                </a:solidFill>
              </a:rPr>
              <a:t>machineState</a:t>
            </a:r>
            <a:r>
              <a:rPr lang="en-US" dirty="0" err="1"/>
              <a:t>.setState</a:t>
            </a:r>
            <a:r>
              <a:rPr lang="en-US" dirty="0"/>
              <a:t>(</a:t>
            </a:r>
            <a:r>
              <a:rPr lang="en-US" dirty="0">
                <a:solidFill>
                  <a:srgbClr val="7030A0"/>
                </a:solidFill>
              </a:rPr>
              <a:t>stopped</a:t>
            </a:r>
            <a:r>
              <a:rPr lang="en-US" dirty="0"/>
              <a:t>);</a:t>
            </a:r>
          </a:p>
          <a:p>
            <a:pPr marL="0" indent="0">
              <a:buNone/>
            </a:pPr>
            <a:r>
              <a:rPr lang="en-US" dirty="0"/>
              <a:t>	      } </a:t>
            </a:r>
          </a:p>
          <a:p>
            <a:pPr marL="0" indent="0">
              <a:buNone/>
            </a:pPr>
            <a:r>
              <a:rPr lang="en-US" dirty="0"/>
              <a:t>		// if machine cannot be stopped from some state then exception should be thrown!</a:t>
            </a:r>
          </a:p>
          <a:p>
            <a:pPr marL="0" indent="0">
              <a:buNone/>
            </a:pPr>
            <a:r>
              <a:rPr lang="en-US" dirty="0"/>
              <a:t>	}</a:t>
            </a:r>
          </a:p>
        </p:txBody>
      </p:sp>
      <p:sp>
        <p:nvSpPr>
          <p:cNvPr id="4" name="BlokTextu 3">
            <a:extLst>
              <a:ext uri="{FF2B5EF4-FFF2-40B4-BE49-F238E27FC236}">
                <a16:creationId xmlns:a16="http://schemas.microsoft.com/office/drawing/2014/main" id="{EB83D42F-245E-AEAD-5656-42B5158D751D}"/>
              </a:ext>
            </a:extLst>
          </p:cNvPr>
          <p:cNvSpPr txBox="1"/>
          <p:nvPr/>
        </p:nvSpPr>
        <p:spPr>
          <a:xfrm>
            <a:off x="8442512" y="1898313"/>
            <a:ext cx="3749488" cy="923330"/>
          </a:xfrm>
          <a:prstGeom prst="rect">
            <a:avLst/>
          </a:prstGeom>
          <a:noFill/>
        </p:spPr>
        <p:txBody>
          <a:bodyPr wrap="none" rtlCol="0">
            <a:spAutoFit/>
          </a:bodyPr>
          <a:lstStyle/>
          <a:p>
            <a:r>
              <a:rPr lang="en-US" dirty="0"/>
              <a:t>Adapted from: </a:t>
            </a:r>
            <a:r>
              <a:rPr lang="sk-SK" b="0" i="1" dirty="0">
                <a:solidFill>
                  <a:srgbClr val="212529"/>
                </a:solidFill>
                <a:effectLst/>
                <a:latin typeface="Domine"/>
              </a:rPr>
              <a:t>R. </a:t>
            </a:r>
            <a:r>
              <a:rPr lang="sk-SK" b="0" i="1" dirty="0" err="1">
                <a:solidFill>
                  <a:srgbClr val="212529"/>
                </a:solidFill>
                <a:effectLst/>
                <a:latin typeface="Domine"/>
              </a:rPr>
              <a:t>Miles</a:t>
            </a:r>
            <a:r>
              <a:rPr lang="sk-SK" b="0" i="1" dirty="0">
                <a:solidFill>
                  <a:srgbClr val="212529"/>
                </a:solidFill>
                <a:effectLst/>
                <a:latin typeface="Domine"/>
              </a:rPr>
              <a:t>, </a:t>
            </a:r>
            <a:endParaRPr lang="en-US" b="0" i="1" dirty="0">
              <a:solidFill>
                <a:srgbClr val="212529"/>
              </a:solidFill>
              <a:effectLst/>
              <a:latin typeface="Domine"/>
            </a:endParaRPr>
          </a:p>
          <a:p>
            <a:r>
              <a:rPr lang="sk-SK" b="0" i="1" dirty="0" err="1">
                <a:solidFill>
                  <a:srgbClr val="212529"/>
                </a:solidFill>
                <a:effectLst/>
                <a:latin typeface="Domine"/>
              </a:rPr>
              <a:t>AspectJ</a:t>
            </a:r>
            <a:r>
              <a:rPr lang="sk-SK" b="0" i="1" dirty="0">
                <a:solidFill>
                  <a:srgbClr val="212529"/>
                </a:solidFill>
                <a:effectLst/>
                <a:latin typeface="Domine"/>
              </a:rPr>
              <a:t> </a:t>
            </a:r>
            <a:r>
              <a:rPr lang="sk-SK" b="0" i="1" dirty="0" err="1">
                <a:solidFill>
                  <a:srgbClr val="212529"/>
                </a:solidFill>
                <a:effectLst/>
                <a:latin typeface="Domine"/>
              </a:rPr>
              <a:t>cookbook</a:t>
            </a:r>
            <a:r>
              <a:rPr lang="sk-SK" b="0" i="1" dirty="0">
                <a:solidFill>
                  <a:srgbClr val="212529"/>
                </a:solidFill>
                <a:effectLst/>
                <a:latin typeface="Domine"/>
              </a:rPr>
              <a:t>, 1st </a:t>
            </a:r>
            <a:r>
              <a:rPr lang="sk-SK" b="0" i="1" dirty="0" err="1">
                <a:solidFill>
                  <a:srgbClr val="212529"/>
                </a:solidFill>
                <a:effectLst/>
                <a:latin typeface="Domine"/>
              </a:rPr>
              <a:t>ed</a:t>
            </a:r>
            <a:r>
              <a:rPr lang="sk-SK" b="0" i="1" dirty="0">
                <a:solidFill>
                  <a:srgbClr val="212529"/>
                </a:solidFill>
                <a:effectLst/>
                <a:latin typeface="Domine"/>
              </a:rPr>
              <a:t>. </a:t>
            </a:r>
            <a:r>
              <a:rPr lang="sk-SK" b="0" i="1" dirty="0" err="1">
                <a:solidFill>
                  <a:srgbClr val="212529"/>
                </a:solidFill>
                <a:effectLst/>
                <a:latin typeface="Domine"/>
              </a:rPr>
              <a:t>Sebastopol</a:t>
            </a:r>
            <a:r>
              <a:rPr lang="sk-SK" b="0" i="1" dirty="0">
                <a:solidFill>
                  <a:srgbClr val="212529"/>
                </a:solidFill>
                <a:effectLst/>
                <a:latin typeface="Domine"/>
              </a:rPr>
              <a:t>, </a:t>
            </a:r>
            <a:endParaRPr lang="en-US" b="0" i="1" dirty="0">
              <a:solidFill>
                <a:srgbClr val="212529"/>
              </a:solidFill>
              <a:effectLst/>
              <a:latin typeface="Domine"/>
            </a:endParaRPr>
          </a:p>
          <a:p>
            <a:r>
              <a:rPr lang="sk-SK" b="0" i="1" dirty="0">
                <a:solidFill>
                  <a:srgbClr val="212529"/>
                </a:solidFill>
                <a:effectLst/>
                <a:latin typeface="Domine"/>
              </a:rPr>
              <a:t>CA; </a:t>
            </a:r>
            <a:r>
              <a:rPr lang="sk-SK" b="0" i="1" dirty="0" err="1">
                <a:solidFill>
                  <a:srgbClr val="212529"/>
                </a:solidFill>
                <a:effectLst/>
                <a:latin typeface="Domine"/>
              </a:rPr>
              <a:t>Farnham</a:t>
            </a:r>
            <a:r>
              <a:rPr lang="sk-SK" b="0" i="1" dirty="0">
                <a:solidFill>
                  <a:srgbClr val="212529"/>
                </a:solidFill>
                <a:effectLst/>
                <a:latin typeface="Domine"/>
              </a:rPr>
              <a:t>:</a:t>
            </a:r>
            <a:r>
              <a:rPr lang="en-US" i="1" dirty="0">
                <a:solidFill>
                  <a:srgbClr val="212529"/>
                </a:solidFill>
                <a:latin typeface="Domine"/>
              </a:rPr>
              <a:t> </a:t>
            </a:r>
            <a:r>
              <a:rPr lang="sk-SK" b="0" i="1" dirty="0" err="1">
                <a:solidFill>
                  <a:srgbClr val="212529"/>
                </a:solidFill>
                <a:effectLst/>
                <a:latin typeface="Domine"/>
              </a:rPr>
              <a:t>O’Reilly</a:t>
            </a:r>
            <a:r>
              <a:rPr lang="sk-SK" b="0" i="1" dirty="0">
                <a:solidFill>
                  <a:srgbClr val="212529"/>
                </a:solidFill>
                <a:effectLst/>
                <a:latin typeface="Domine"/>
              </a:rPr>
              <a:t> </a:t>
            </a:r>
            <a:r>
              <a:rPr lang="sk-SK" b="0" i="1" dirty="0" err="1">
                <a:solidFill>
                  <a:srgbClr val="212529"/>
                </a:solidFill>
                <a:effectLst/>
                <a:latin typeface="Domine"/>
              </a:rPr>
              <a:t>Media</a:t>
            </a:r>
            <a:r>
              <a:rPr lang="sk-SK" b="0" i="1" dirty="0">
                <a:solidFill>
                  <a:srgbClr val="212529"/>
                </a:solidFill>
                <a:effectLst/>
                <a:latin typeface="Domine"/>
              </a:rPr>
              <a:t>, 2004.</a:t>
            </a:r>
            <a:endParaRPr lang="sk-SK" dirty="0"/>
          </a:p>
        </p:txBody>
      </p:sp>
    </p:spTree>
    <p:extLst>
      <p:ext uri="{BB962C8B-B14F-4D97-AF65-F5344CB8AC3E}">
        <p14:creationId xmlns:p14="http://schemas.microsoft.com/office/powerpoint/2010/main" val="1417470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01706909-D8AE-C5C0-7E40-8B9E8A3A7360}"/>
              </a:ext>
            </a:extLst>
          </p:cNvPr>
          <p:cNvSpPr>
            <a:spLocks noGrp="1"/>
          </p:cNvSpPr>
          <p:nvPr>
            <p:ph idx="1"/>
          </p:nvPr>
        </p:nvSpPr>
        <p:spPr>
          <a:xfrm>
            <a:off x="98523" y="2062398"/>
            <a:ext cx="9902704" cy="4795602"/>
          </a:xfrm>
        </p:spPr>
        <p:txBody>
          <a:bodyPr>
            <a:normAutofit fontScale="92500" lnSpcReduction="10000"/>
          </a:bodyPr>
          <a:lstStyle/>
          <a:p>
            <a:pPr marL="0" indent="0">
              <a:buNone/>
            </a:pPr>
            <a:r>
              <a:rPr lang="en-US" dirty="0"/>
              <a:t>	</a:t>
            </a:r>
            <a:r>
              <a:rPr lang="en-US" b="1" dirty="0"/>
              <a:t>before</a:t>
            </a:r>
            <a:r>
              <a:rPr lang="en-US" dirty="0"/>
              <a:t>(</a:t>
            </a:r>
            <a:r>
              <a:rPr lang="en-US" dirty="0">
                <a:solidFill>
                  <a:srgbClr val="00B050"/>
                </a:solidFill>
              </a:rPr>
              <a:t>Machine </a:t>
            </a:r>
            <a:r>
              <a:rPr lang="en-US" dirty="0" err="1">
                <a:solidFill>
                  <a:srgbClr val="00B050"/>
                </a:solidFill>
              </a:rPr>
              <a:t>machine</a:t>
            </a:r>
            <a:r>
              <a:rPr lang="en-US" dirty="0"/>
              <a:t>, </a:t>
            </a:r>
            <a:r>
              <a:rPr lang="en-US" dirty="0" err="1">
                <a:solidFill>
                  <a:srgbClr val="00B0F0"/>
                </a:solidFill>
              </a:rPr>
              <a:t>MachineState</a:t>
            </a:r>
            <a:r>
              <a:rPr lang="en-US" dirty="0">
                <a:solidFill>
                  <a:srgbClr val="00B0F0"/>
                </a:solidFill>
              </a:rPr>
              <a:t> </a:t>
            </a:r>
            <a:r>
              <a:rPr lang="en-US" dirty="0" err="1">
                <a:solidFill>
                  <a:srgbClr val="00B0F0"/>
                </a:solidFill>
              </a:rPr>
              <a:t>machineState</a:t>
            </a:r>
            <a:r>
              <a:rPr lang="en-US" dirty="0"/>
              <a:t>): 										     </a:t>
            </a:r>
            <a:r>
              <a:rPr lang="en-US" b="1" dirty="0"/>
              <a:t>call</a:t>
            </a:r>
            <a:r>
              <a:rPr lang="en-US" dirty="0"/>
              <a:t>(</a:t>
            </a:r>
            <a:r>
              <a:rPr lang="en-US" dirty="0">
                <a:solidFill>
                  <a:srgbClr val="FF0000"/>
                </a:solidFill>
              </a:rPr>
              <a:t>void </a:t>
            </a:r>
            <a:r>
              <a:rPr lang="en-US" dirty="0" err="1">
                <a:solidFill>
                  <a:srgbClr val="FF0000"/>
                </a:solidFill>
              </a:rPr>
              <a:t>MachineState</a:t>
            </a:r>
            <a:r>
              <a:rPr lang="en-US" dirty="0">
                <a:solidFill>
                  <a:srgbClr val="FF0000"/>
                </a:solidFill>
              </a:rPr>
              <a:t>.</a:t>
            </a:r>
            <a:r>
              <a:rPr lang="sk-SK" dirty="0" err="1">
                <a:solidFill>
                  <a:srgbClr val="FF0000"/>
                </a:solidFill>
              </a:rPr>
              <a:t>clean</a:t>
            </a:r>
            <a:r>
              <a:rPr lang="en-US" dirty="0">
                <a:solidFill>
                  <a:srgbClr val="FF0000"/>
                </a:solidFill>
              </a:rPr>
              <a:t>()) </a:t>
            </a:r>
            <a:r>
              <a:rPr lang="en-US" dirty="0"/>
              <a:t>&amp;&amp; </a:t>
            </a:r>
            <a:r>
              <a:rPr lang="en-US" b="1" dirty="0"/>
              <a:t>target</a:t>
            </a:r>
            <a:r>
              <a:rPr lang="en-US" dirty="0"/>
              <a:t>(</a:t>
            </a:r>
            <a:r>
              <a:rPr lang="en-US" dirty="0" err="1">
                <a:solidFill>
                  <a:srgbClr val="00B0F0"/>
                </a:solidFill>
              </a:rPr>
              <a:t>machineState</a:t>
            </a:r>
            <a:r>
              <a:rPr lang="en-US" dirty="0"/>
              <a:t>) &amp;&amp; </a:t>
            </a:r>
            <a:r>
              <a:rPr lang="en-US" b="1" dirty="0"/>
              <a:t>this</a:t>
            </a:r>
            <a:r>
              <a:rPr lang="en-US" dirty="0"/>
              <a:t>(</a:t>
            </a:r>
            <a:r>
              <a:rPr lang="en-US" dirty="0">
                <a:solidFill>
                  <a:srgbClr val="00B050"/>
                </a:solidFill>
              </a:rPr>
              <a:t>machine</a:t>
            </a:r>
            <a:r>
              <a:rPr lang="en-US" dirty="0"/>
              <a:t>) {</a:t>
            </a:r>
          </a:p>
          <a:p>
            <a:pPr marL="0" indent="0">
              <a:buNone/>
            </a:pPr>
            <a:r>
              <a:rPr lang="en-US" dirty="0"/>
              <a:t>	     </a:t>
            </a:r>
            <a:r>
              <a:rPr lang="en-US" b="1" dirty="0"/>
              <a:t>if</a:t>
            </a:r>
            <a:r>
              <a:rPr lang="en-US" dirty="0"/>
              <a:t> (</a:t>
            </a:r>
            <a:r>
              <a:rPr lang="en-US" dirty="0" err="1">
                <a:solidFill>
                  <a:srgbClr val="00B0F0"/>
                </a:solidFill>
              </a:rPr>
              <a:t>machineState</a:t>
            </a:r>
            <a:r>
              <a:rPr lang="en-US" dirty="0" err="1"/>
              <a:t>.getState</a:t>
            </a:r>
            <a:r>
              <a:rPr lang="en-US" dirty="0"/>
              <a:t>() == </a:t>
            </a:r>
            <a:r>
              <a:rPr lang="en-US" dirty="0">
                <a:solidFill>
                  <a:srgbClr val="7030A0"/>
                </a:solidFill>
              </a:rPr>
              <a:t>stopped</a:t>
            </a:r>
            <a:r>
              <a:rPr lang="en-US" dirty="0"/>
              <a:t>) {</a:t>
            </a:r>
          </a:p>
          <a:p>
            <a:pPr marL="0" indent="0">
              <a:buNone/>
            </a:pPr>
            <a:r>
              <a:rPr lang="en-US" dirty="0"/>
              <a:t>			</a:t>
            </a:r>
            <a:r>
              <a:rPr lang="en-US" b="1" dirty="0"/>
              <a:t>raise new </a:t>
            </a:r>
            <a:r>
              <a:rPr lang="en-US" dirty="0"/>
              <a:t>Exception(“Stopped machine cannot clean!”);</a:t>
            </a:r>
          </a:p>
          <a:p>
            <a:pPr marL="0" indent="0">
              <a:buNone/>
            </a:pPr>
            <a:r>
              <a:rPr lang="en-US" dirty="0"/>
              <a:t>	      } </a:t>
            </a:r>
            <a:r>
              <a:rPr lang="en-US" b="1" dirty="0"/>
              <a:t>else</a:t>
            </a:r>
            <a:r>
              <a:rPr lang="en-US" dirty="0"/>
              <a:t> {</a:t>
            </a:r>
          </a:p>
          <a:p>
            <a:pPr marL="0" indent="0">
              <a:buNone/>
            </a:pPr>
            <a:r>
              <a:rPr lang="en-US" dirty="0"/>
              <a:t>			</a:t>
            </a:r>
            <a:r>
              <a:rPr lang="en-US" dirty="0" err="1"/>
              <a:t>System.out.println</a:t>
            </a:r>
            <a:r>
              <a:rPr lang="en-US" dirty="0"/>
              <a:t>(“Cleaning has started!”);</a:t>
            </a:r>
          </a:p>
          <a:p>
            <a:pPr marL="0" indent="0">
              <a:buNone/>
            </a:pPr>
            <a:r>
              <a:rPr lang="en-US" dirty="0"/>
              <a:t>			</a:t>
            </a:r>
            <a:r>
              <a:rPr lang="en-US" dirty="0" err="1">
                <a:solidFill>
                  <a:srgbClr val="00B0F0"/>
                </a:solidFill>
              </a:rPr>
              <a:t>machineState</a:t>
            </a:r>
            <a:r>
              <a:rPr lang="en-US" dirty="0" err="1"/>
              <a:t>.setState</a:t>
            </a:r>
            <a:r>
              <a:rPr lang="en-US" dirty="0"/>
              <a:t>(</a:t>
            </a:r>
            <a:r>
              <a:rPr lang="en-US" dirty="0">
                <a:solidFill>
                  <a:srgbClr val="FFC000"/>
                </a:solidFill>
              </a:rPr>
              <a:t>cleaning</a:t>
            </a:r>
            <a:r>
              <a:rPr lang="en-US" dirty="0"/>
              <a:t>);</a:t>
            </a:r>
          </a:p>
          <a:p>
            <a:pPr marL="0" indent="0">
              <a:buNone/>
            </a:pPr>
            <a:r>
              <a:rPr lang="en-US" dirty="0"/>
              <a:t>            } </a:t>
            </a:r>
          </a:p>
          <a:p>
            <a:pPr marL="0" indent="0">
              <a:buNone/>
            </a:pPr>
            <a:r>
              <a:rPr lang="en-US" dirty="0"/>
              <a:t>	}</a:t>
            </a:r>
          </a:p>
          <a:p>
            <a:pPr marL="0" indent="0">
              <a:buNone/>
            </a:pPr>
            <a:r>
              <a:rPr lang="en-US" dirty="0"/>
              <a:t>	// OTHER MANAGED STATES WITHIN STATES </a:t>
            </a:r>
          </a:p>
          <a:p>
            <a:pPr marL="0" indent="0">
              <a:buNone/>
            </a:pPr>
            <a:r>
              <a:rPr lang="en-US" dirty="0"/>
              <a:t>	// FOR Machine ENTITY/CLASS 	</a:t>
            </a:r>
          </a:p>
          <a:p>
            <a:pPr marL="0" indent="0">
              <a:buNone/>
            </a:pPr>
            <a:r>
              <a:rPr lang="en-US" dirty="0"/>
              <a:t>	// ………….</a:t>
            </a:r>
          </a:p>
          <a:p>
            <a:pPr marL="0" indent="0">
              <a:buNone/>
            </a:pPr>
            <a:r>
              <a:rPr lang="en-US" dirty="0"/>
              <a:t>}</a:t>
            </a:r>
          </a:p>
          <a:p>
            <a:endParaRPr lang="sk-SK" dirty="0"/>
          </a:p>
        </p:txBody>
      </p:sp>
      <p:sp>
        <p:nvSpPr>
          <p:cNvPr id="4" name="Nadpis 1">
            <a:extLst>
              <a:ext uri="{FF2B5EF4-FFF2-40B4-BE49-F238E27FC236}">
                <a16:creationId xmlns:a16="http://schemas.microsoft.com/office/drawing/2014/main" id="{0C0FEA3C-76CE-ACF5-7C3E-26758675F9ED}"/>
              </a:ext>
            </a:extLst>
          </p:cNvPr>
          <p:cNvSpPr>
            <a:spLocks noGrp="1"/>
          </p:cNvSpPr>
          <p:nvPr>
            <p:ph type="title"/>
          </p:nvPr>
        </p:nvSpPr>
        <p:spPr>
          <a:xfrm>
            <a:off x="622100" y="143964"/>
            <a:ext cx="11166909" cy="1320800"/>
          </a:xfrm>
        </p:spPr>
        <p:txBody>
          <a:bodyPr>
            <a:noAutofit/>
          </a:bodyPr>
          <a:lstStyle/>
          <a:p>
            <a:r>
              <a:rPr lang="en-US" sz="5400" b="1" dirty="0"/>
              <a:t>Aspect-Oriented Refactoring of 				              State Design Pattern</a:t>
            </a:r>
            <a:endParaRPr lang="sk-SK" sz="5400" b="1" dirty="0"/>
          </a:p>
        </p:txBody>
      </p:sp>
      <p:sp>
        <p:nvSpPr>
          <p:cNvPr id="5" name="BlokTextu 4">
            <a:extLst>
              <a:ext uri="{FF2B5EF4-FFF2-40B4-BE49-F238E27FC236}">
                <a16:creationId xmlns:a16="http://schemas.microsoft.com/office/drawing/2014/main" id="{64250DE6-8404-D745-3425-8D7648F88ED1}"/>
              </a:ext>
            </a:extLst>
          </p:cNvPr>
          <p:cNvSpPr txBox="1"/>
          <p:nvPr/>
        </p:nvSpPr>
        <p:spPr>
          <a:xfrm>
            <a:off x="2648365" y="5910803"/>
            <a:ext cx="9140644" cy="461665"/>
          </a:xfrm>
          <a:prstGeom prst="rect">
            <a:avLst/>
          </a:prstGeom>
          <a:noFill/>
        </p:spPr>
        <p:txBody>
          <a:bodyPr wrap="none" rtlCol="0">
            <a:spAutoFit/>
          </a:bodyPr>
          <a:lstStyle/>
          <a:p>
            <a:r>
              <a:rPr lang="en-US" sz="2400" b="1" dirty="0"/>
              <a:t>Modularization of rules used in state transition – in one aspect</a:t>
            </a:r>
            <a:endParaRPr lang="sk-SK" sz="2400" b="1" dirty="0"/>
          </a:p>
        </p:txBody>
      </p:sp>
      <p:sp>
        <p:nvSpPr>
          <p:cNvPr id="6" name="BlokTextu 5">
            <a:extLst>
              <a:ext uri="{FF2B5EF4-FFF2-40B4-BE49-F238E27FC236}">
                <a16:creationId xmlns:a16="http://schemas.microsoft.com/office/drawing/2014/main" id="{89A2D44B-38AA-FEEB-E2DB-DB460E58CB7F}"/>
              </a:ext>
            </a:extLst>
          </p:cNvPr>
          <p:cNvSpPr txBox="1"/>
          <p:nvPr/>
        </p:nvSpPr>
        <p:spPr>
          <a:xfrm>
            <a:off x="3226373" y="6404446"/>
            <a:ext cx="8387937" cy="369332"/>
          </a:xfrm>
          <a:prstGeom prst="rect">
            <a:avLst/>
          </a:prstGeom>
          <a:noFill/>
        </p:spPr>
        <p:txBody>
          <a:bodyPr wrap="none" rtlCol="0">
            <a:spAutoFit/>
          </a:bodyPr>
          <a:lstStyle/>
          <a:p>
            <a:r>
              <a:rPr lang="en-US" dirty="0"/>
              <a:t>-easier analysis of state transition – easy to add, modify, and remove the state</a:t>
            </a:r>
            <a:endParaRPr lang="sk-SK" dirty="0"/>
          </a:p>
        </p:txBody>
      </p:sp>
      <p:sp>
        <p:nvSpPr>
          <p:cNvPr id="7" name="BlokTextu 6">
            <a:extLst>
              <a:ext uri="{FF2B5EF4-FFF2-40B4-BE49-F238E27FC236}">
                <a16:creationId xmlns:a16="http://schemas.microsoft.com/office/drawing/2014/main" id="{8030E579-C2A2-1236-1640-26ACCF53B282}"/>
              </a:ext>
            </a:extLst>
          </p:cNvPr>
          <p:cNvSpPr txBox="1"/>
          <p:nvPr/>
        </p:nvSpPr>
        <p:spPr>
          <a:xfrm>
            <a:off x="5719603" y="4883437"/>
            <a:ext cx="6069406" cy="523220"/>
          </a:xfrm>
          <a:prstGeom prst="rect">
            <a:avLst/>
          </a:prstGeom>
          <a:noFill/>
        </p:spPr>
        <p:txBody>
          <a:bodyPr wrap="square" rtlCol="0">
            <a:spAutoFit/>
          </a:bodyPr>
          <a:lstStyle/>
          <a:p>
            <a:r>
              <a:rPr lang="en-US" sz="2800" b="1" dirty="0">
                <a:solidFill>
                  <a:srgbClr val="FF0000"/>
                </a:solidFill>
              </a:rPr>
              <a:t>THE STATE AS SEPARATE CONCERN</a:t>
            </a:r>
            <a:endParaRPr lang="sk-SK" sz="2800" b="1" dirty="0">
              <a:solidFill>
                <a:srgbClr val="FF0000"/>
              </a:solidFill>
            </a:endParaRPr>
          </a:p>
        </p:txBody>
      </p:sp>
      <p:sp>
        <p:nvSpPr>
          <p:cNvPr id="8" name="BlokTextu 7">
            <a:extLst>
              <a:ext uri="{FF2B5EF4-FFF2-40B4-BE49-F238E27FC236}">
                <a16:creationId xmlns:a16="http://schemas.microsoft.com/office/drawing/2014/main" id="{402420EB-A86E-EAC3-5AE7-8EFAE39197D1}"/>
              </a:ext>
            </a:extLst>
          </p:cNvPr>
          <p:cNvSpPr txBox="1"/>
          <p:nvPr/>
        </p:nvSpPr>
        <p:spPr>
          <a:xfrm>
            <a:off x="7420342" y="5406657"/>
            <a:ext cx="4025814" cy="369332"/>
          </a:xfrm>
          <a:prstGeom prst="rect">
            <a:avLst/>
          </a:prstGeom>
          <a:noFill/>
        </p:spPr>
        <p:txBody>
          <a:bodyPr wrap="square" rtlCol="0">
            <a:spAutoFit/>
          </a:bodyPr>
          <a:lstStyle/>
          <a:p>
            <a:r>
              <a:rPr lang="en-US" dirty="0"/>
              <a:t>-not embedded in methods as in OOP</a:t>
            </a:r>
            <a:endParaRPr lang="sk-SK" dirty="0"/>
          </a:p>
        </p:txBody>
      </p:sp>
    </p:spTree>
    <p:extLst>
      <p:ext uri="{BB962C8B-B14F-4D97-AF65-F5344CB8AC3E}">
        <p14:creationId xmlns:p14="http://schemas.microsoft.com/office/powerpoint/2010/main" val="23025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EB9B0799-C8F0-3649-9F06-3FAA410BD7AC}"/>
              </a:ext>
            </a:extLst>
          </p:cNvPr>
          <p:cNvSpPr>
            <a:spLocks noGrp="1"/>
          </p:cNvSpPr>
          <p:nvPr>
            <p:ph idx="1"/>
          </p:nvPr>
        </p:nvSpPr>
        <p:spPr>
          <a:xfrm>
            <a:off x="677333" y="2160589"/>
            <a:ext cx="9700185" cy="4909134"/>
          </a:xfrm>
        </p:spPr>
        <p:txBody>
          <a:bodyPr>
            <a:normAutofit/>
          </a:bodyPr>
          <a:lstStyle/>
          <a:p>
            <a:pPr marL="0" indent="0">
              <a:buNone/>
            </a:pPr>
            <a:r>
              <a:rPr lang="en-US" b="1" dirty="0"/>
              <a:t>p</a:t>
            </a:r>
            <a:r>
              <a:rPr lang="sk-SK" b="1" dirty="0" err="1"/>
              <a:t>ublic</a:t>
            </a:r>
            <a:r>
              <a:rPr lang="sk-SK" b="1" dirty="0"/>
              <a:t> </a:t>
            </a:r>
            <a:r>
              <a:rPr lang="sk-SK" b="1" dirty="0" err="1"/>
              <a:t>abstract</a:t>
            </a:r>
            <a:r>
              <a:rPr lang="sk-SK" b="1" dirty="0"/>
              <a:t> </a:t>
            </a:r>
            <a:r>
              <a:rPr lang="sk-SK" dirty="0" err="1"/>
              <a:t>aspect</a:t>
            </a:r>
            <a:r>
              <a:rPr lang="sk-SK" dirty="0"/>
              <a:t> </a:t>
            </a:r>
            <a:r>
              <a:rPr lang="sk-SK" dirty="0" err="1"/>
              <a:t>Flyweight</a:t>
            </a:r>
            <a:r>
              <a:rPr lang="en-US" dirty="0"/>
              <a:t>Pattern</a:t>
            </a:r>
            <a:r>
              <a:rPr lang="sk-SK" dirty="0"/>
              <a:t> </a:t>
            </a:r>
            <a:r>
              <a:rPr lang="en-US" dirty="0"/>
              <a:t>{</a:t>
            </a:r>
          </a:p>
          <a:p>
            <a:pPr marL="0" indent="0">
              <a:buNone/>
            </a:pPr>
            <a:r>
              <a:rPr lang="en-US" dirty="0"/>
              <a:t>	</a:t>
            </a:r>
            <a:r>
              <a:rPr lang="en-US" b="1" dirty="0"/>
              <a:t>private</a:t>
            </a:r>
            <a:r>
              <a:rPr lang="en-US" dirty="0"/>
              <a:t> Set&lt;Object&gt; </a:t>
            </a:r>
            <a:r>
              <a:rPr lang="en-US" dirty="0" err="1"/>
              <a:t>flyweightResources</a:t>
            </a:r>
            <a:r>
              <a:rPr lang="en-US" dirty="0"/>
              <a:t> = </a:t>
            </a:r>
            <a:r>
              <a:rPr lang="en-US" b="1" dirty="0"/>
              <a:t>new</a:t>
            </a:r>
            <a:r>
              <a:rPr lang="en-US" dirty="0"/>
              <a:t> HashSet&lt;Object&gt;();</a:t>
            </a:r>
          </a:p>
          <a:p>
            <a:pPr marL="0" indent="0">
              <a:buNone/>
            </a:pPr>
            <a:r>
              <a:rPr lang="en-US" dirty="0"/>
              <a:t>	</a:t>
            </a:r>
            <a:r>
              <a:rPr lang="en-US" b="1" dirty="0"/>
              <a:t>public interface </a:t>
            </a:r>
            <a:r>
              <a:rPr lang="en-US" dirty="0"/>
              <a:t>Flyweight {}</a:t>
            </a:r>
          </a:p>
          <a:p>
            <a:pPr marL="0" indent="0">
              <a:buNone/>
            </a:pPr>
            <a:endParaRPr lang="en-US" dirty="0"/>
          </a:p>
          <a:p>
            <a:pPr marL="0" indent="0">
              <a:buNone/>
            </a:pPr>
            <a:r>
              <a:rPr lang="en-US" dirty="0"/>
              <a:t>	</a:t>
            </a:r>
            <a:r>
              <a:rPr lang="en-US" b="1" dirty="0"/>
              <a:t>protected abstract Flyweight </a:t>
            </a:r>
            <a:r>
              <a:rPr lang="en-US" b="1" dirty="0" err="1"/>
              <a:t>createNewFlyweight</a:t>
            </a:r>
            <a:r>
              <a:rPr lang="en-US" b="1" dirty="0"/>
              <a:t>(Object object); </a:t>
            </a:r>
          </a:p>
          <a:p>
            <a:pPr marL="0" indent="0">
              <a:buNone/>
            </a:pPr>
            <a:r>
              <a:rPr lang="en-US" dirty="0"/>
              <a:t>	</a:t>
            </a:r>
            <a:r>
              <a:rPr lang="en-US" b="1" dirty="0"/>
              <a:t>protected abstract </a:t>
            </a:r>
            <a:r>
              <a:rPr lang="en-US" dirty="0"/>
              <a:t>pointcut </a:t>
            </a:r>
            <a:r>
              <a:rPr lang="en-US" dirty="0" err="1"/>
              <a:t>flyweightPointcut</a:t>
            </a:r>
            <a:r>
              <a:rPr lang="en-US" dirty="0"/>
              <a:t>(Object object);</a:t>
            </a:r>
          </a:p>
          <a:p>
            <a:pPr marL="0" indent="0">
              <a:buNone/>
            </a:pPr>
            <a:endParaRPr lang="en-US" dirty="0"/>
          </a:p>
          <a:p>
            <a:pPr marL="0" indent="0">
              <a:buNone/>
            </a:pPr>
            <a:r>
              <a:rPr lang="en-US" dirty="0"/>
              <a:t>	Object around(Object key): </a:t>
            </a:r>
            <a:r>
              <a:rPr lang="en-US" dirty="0" err="1"/>
              <a:t>flyweightPointcut</a:t>
            </a:r>
            <a:r>
              <a:rPr lang="en-US" dirty="0"/>
              <a:t>(key) &amp;&amp; 				  										</a:t>
            </a:r>
            <a:r>
              <a:rPr lang="en-US" b="1" dirty="0"/>
              <a:t>!within</a:t>
            </a:r>
            <a:r>
              <a:rPr lang="en-US" dirty="0"/>
              <a:t>(</a:t>
            </a:r>
            <a:r>
              <a:rPr lang="en-US" dirty="0" err="1"/>
              <a:t>path.this.aspect.FlyweightPattern</a:t>
            </a:r>
            <a:r>
              <a:rPr lang="en-US" dirty="0"/>
              <a:t>) {</a:t>
            </a:r>
          </a:p>
          <a:p>
            <a:pPr marL="0" indent="0">
              <a:buNone/>
            </a:pPr>
            <a:r>
              <a:rPr lang="en-US" dirty="0"/>
              <a:t>		return </a:t>
            </a:r>
            <a:r>
              <a:rPr lang="en-US" dirty="0" err="1"/>
              <a:t>this.manageFlyweight</a:t>
            </a:r>
            <a:r>
              <a:rPr lang="en-US" dirty="0"/>
              <a:t>(key);</a:t>
            </a:r>
          </a:p>
          <a:p>
            <a:pPr marL="0" indent="0">
              <a:buNone/>
            </a:pPr>
            <a:r>
              <a:rPr lang="en-US" dirty="0"/>
              <a:t>	}</a:t>
            </a:r>
          </a:p>
          <a:p>
            <a:pPr marL="0" indent="0">
              <a:buNone/>
            </a:pPr>
            <a:endParaRPr lang="en-US" dirty="0"/>
          </a:p>
        </p:txBody>
      </p:sp>
      <p:sp>
        <p:nvSpPr>
          <p:cNvPr id="4" name="Nadpis 1">
            <a:extLst>
              <a:ext uri="{FF2B5EF4-FFF2-40B4-BE49-F238E27FC236}">
                <a16:creationId xmlns:a16="http://schemas.microsoft.com/office/drawing/2014/main" id="{15F179C8-04B5-E245-138D-394C1D492AC5}"/>
              </a:ext>
            </a:extLst>
          </p:cNvPr>
          <p:cNvSpPr txBox="1">
            <a:spLocks/>
          </p:cNvSpPr>
          <p:nvPr/>
        </p:nvSpPr>
        <p:spPr>
          <a:xfrm>
            <a:off x="603690" y="156238"/>
            <a:ext cx="1116690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a:t>Aspect-Oriented Refactoring of 				          </a:t>
            </a:r>
            <a:r>
              <a:rPr lang="sk-SK" sz="5400" b="1" dirty="0" err="1"/>
              <a:t>Flyweight</a:t>
            </a:r>
            <a:r>
              <a:rPr lang="en-US" sz="5400" b="1" dirty="0"/>
              <a:t> Design Pattern</a:t>
            </a:r>
            <a:endParaRPr lang="sk-SK" sz="5400" b="1" dirty="0"/>
          </a:p>
        </p:txBody>
      </p:sp>
      <p:sp>
        <p:nvSpPr>
          <p:cNvPr id="5" name="BlokTextu 4">
            <a:extLst>
              <a:ext uri="{FF2B5EF4-FFF2-40B4-BE49-F238E27FC236}">
                <a16:creationId xmlns:a16="http://schemas.microsoft.com/office/drawing/2014/main" id="{E2B96DA6-050C-0CCA-3CA4-0A374F89DE2A}"/>
              </a:ext>
            </a:extLst>
          </p:cNvPr>
          <p:cNvSpPr txBox="1"/>
          <p:nvPr/>
        </p:nvSpPr>
        <p:spPr>
          <a:xfrm>
            <a:off x="8021111" y="5778432"/>
            <a:ext cx="3749488" cy="923330"/>
          </a:xfrm>
          <a:prstGeom prst="rect">
            <a:avLst/>
          </a:prstGeom>
          <a:noFill/>
        </p:spPr>
        <p:txBody>
          <a:bodyPr wrap="none" rtlCol="0">
            <a:spAutoFit/>
          </a:bodyPr>
          <a:lstStyle/>
          <a:p>
            <a:r>
              <a:rPr lang="en-US" dirty="0"/>
              <a:t>Adapted from: </a:t>
            </a:r>
            <a:r>
              <a:rPr lang="sk-SK" b="0" i="1" dirty="0">
                <a:solidFill>
                  <a:srgbClr val="212529"/>
                </a:solidFill>
                <a:effectLst/>
                <a:latin typeface="Domine"/>
              </a:rPr>
              <a:t>R. </a:t>
            </a:r>
            <a:r>
              <a:rPr lang="sk-SK" b="0" i="1" dirty="0" err="1">
                <a:solidFill>
                  <a:srgbClr val="212529"/>
                </a:solidFill>
                <a:effectLst/>
                <a:latin typeface="Domine"/>
              </a:rPr>
              <a:t>Miles</a:t>
            </a:r>
            <a:r>
              <a:rPr lang="sk-SK" b="0" i="1" dirty="0">
                <a:solidFill>
                  <a:srgbClr val="212529"/>
                </a:solidFill>
                <a:effectLst/>
                <a:latin typeface="Domine"/>
              </a:rPr>
              <a:t>, </a:t>
            </a:r>
            <a:endParaRPr lang="en-US" b="0" i="1" dirty="0">
              <a:solidFill>
                <a:srgbClr val="212529"/>
              </a:solidFill>
              <a:effectLst/>
              <a:latin typeface="Domine"/>
            </a:endParaRPr>
          </a:p>
          <a:p>
            <a:r>
              <a:rPr lang="sk-SK" b="0" i="1" dirty="0" err="1">
                <a:solidFill>
                  <a:srgbClr val="212529"/>
                </a:solidFill>
                <a:effectLst/>
                <a:latin typeface="Domine"/>
              </a:rPr>
              <a:t>AspectJ</a:t>
            </a:r>
            <a:r>
              <a:rPr lang="sk-SK" b="0" i="1" dirty="0">
                <a:solidFill>
                  <a:srgbClr val="212529"/>
                </a:solidFill>
                <a:effectLst/>
                <a:latin typeface="Domine"/>
              </a:rPr>
              <a:t> </a:t>
            </a:r>
            <a:r>
              <a:rPr lang="sk-SK" b="0" i="1" dirty="0" err="1">
                <a:solidFill>
                  <a:srgbClr val="212529"/>
                </a:solidFill>
                <a:effectLst/>
                <a:latin typeface="Domine"/>
              </a:rPr>
              <a:t>cookbook</a:t>
            </a:r>
            <a:r>
              <a:rPr lang="sk-SK" b="0" i="1" dirty="0">
                <a:solidFill>
                  <a:srgbClr val="212529"/>
                </a:solidFill>
                <a:effectLst/>
                <a:latin typeface="Domine"/>
              </a:rPr>
              <a:t>, 1st </a:t>
            </a:r>
            <a:r>
              <a:rPr lang="sk-SK" b="0" i="1" dirty="0" err="1">
                <a:solidFill>
                  <a:srgbClr val="212529"/>
                </a:solidFill>
                <a:effectLst/>
                <a:latin typeface="Domine"/>
              </a:rPr>
              <a:t>ed</a:t>
            </a:r>
            <a:r>
              <a:rPr lang="sk-SK" b="0" i="1" dirty="0">
                <a:solidFill>
                  <a:srgbClr val="212529"/>
                </a:solidFill>
                <a:effectLst/>
                <a:latin typeface="Domine"/>
              </a:rPr>
              <a:t>. </a:t>
            </a:r>
            <a:r>
              <a:rPr lang="sk-SK" b="0" i="1" dirty="0" err="1">
                <a:solidFill>
                  <a:srgbClr val="212529"/>
                </a:solidFill>
                <a:effectLst/>
                <a:latin typeface="Domine"/>
              </a:rPr>
              <a:t>Sebastopol</a:t>
            </a:r>
            <a:r>
              <a:rPr lang="sk-SK" b="0" i="1" dirty="0">
                <a:solidFill>
                  <a:srgbClr val="212529"/>
                </a:solidFill>
                <a:effectLst/>
                <a:latin typeface="Domine"/>
              </a:rPr>
              <a:t>, </a:t>
            </a:r>
            <a:endParaRPr lang="en-US" b="0" i="1" dirty="0">
              <a:solidFill>
                <a:srgbClr val="212529"/>
              </a:solidFill>
              <a:effectLst/>
              <a:latin typeface="Domine"/>
            </a:endParaRPr>
          </a:p>
          <a:p>
            <a:r>
              <a:rPr lang="sk-SK" b="0" i="1" dirty="0">
                <a:solidFill>
                  <a:srgbClr val="212529"/>
                </a:solidFill>
                <a:effectLst/>
                <a:latin typeface="Domine"/>
              </a:rPr>
              <a:t>CA; </a:t>
            </a:r>
            <a:r>
              <a:rPr lang="sk-SK" b="0" i="1" dirty="0" err="1">
                <a:solidFill>
                  <a:srgbClr val="212529"/>
                </a:solidFill>
                <a:effectLst/>
                <a:latin typeface="Domine"/>
              </a:rPr>
              <a:t>Farnham</a:t>
            </a:r>
            <a:r>
              <a:rPr lang="sk-SK" b="0" i="1" dirty="0">
                <a:solidFill>
                  <a:srgbClr val="212529"/>
                </a:solidFill>
                <a:effectLst/>
                <a:latin typeface="Domine"/>
              </a:rPr>
              <a:t>:</a:t>
            </a:r>
            <a:r>
              <a:rPr lang="en-US" i="1" dirty="0">
                <a:solidFill>
                  <a:srgbClr val="212529"/>
                </a:solidFill>
                <a:latin typeface="Domine"/>
              </a:rPr>
              <a:t> </a:t>
            </a:r>
            <a:r>
              <a:rPr lang="sk-SK" b="0" i="1" dirty="0" err="1">
                <a:solidFill>
                  <a:srgbClr val="212529"/>
                </a:solidFill>
                <a:effectLst/>
                <a:latin typeface="Domine"/>
              </a:rPr>
              <a:t>O’Reilly</a:t>
            </a:r>
            <a:r>
              <a:rPr lang="sk-SK" b="0" i="1" dirty="0">
                <a:solidFill>
                  <a:srgbClr val="212529"/>
                </a:solidFill>
                <a:effectLst/>
                <a:latin typeface="Domine"/>
              </a:rPr>
              <a:t> </a:t>
            </a:r>
            <a:r>
              <a:rPr lang="sk-SK" b="0" i="1" dirty="0" err="1">
                <a:solidFill>
                  <a:srgbClr val="212529"/>
                </a:solidFill>
                <a:effectLst/>
                <a:latin typeface="Domine"/>
              </a:rPr>
              <a:t>Media</a:t>
            </a:r>
            <a:r>
              <a:rPr lang="sk-SK" b="0" i="1" dirty="0">
                <a:solidFill>
                  <a:srgbClr val="212529"/>
                </a:solidFill>
                <a:effectLst/>
                <a:latin typeface="Domine"/>
              </a:rPr>
              <a:t>, 2004.</a:t>
            </a:r>
            <a:endParaRPr lang="sk-SK" dirty="0"/>
          </a:p>
        </p:txBody>
      </p:sp>
      <p:sp>
        <p:nvSpPr>
          <p:cNvPr id="2" name="BlokTextu 1">
            <a:extLst>
              <a:ext uri="{FF2B5EF4-FFF2-40B4-BE49-F238E27FC236}">
                <a16:creationId xmlns:a16="http://schemas.microsoft.com/office/drawing/2014/main" id="{4723F9DF-8930-72C5-42FB-BC50EAD18D5E}"/>
              </a:ext>
            </a:extLst>
          </p:cNvPr>
          <p:cNvSpPr txBox="1"/>
          <p:nvPr/>
        </p:nvSpPr>
        <p:spPr>
          <a:xfrm>
            <a:off x="8054402" y="1922594"/>
            <a:ext cx="3490058" cy="1077218"/>
          </a:xfrm>
          <a:prstGeom prst="rect">
            <a:avLst/>
          </a:prstGeom>
          <a:noFill/>
        </p:spPr>
        <p:txBody>
          <a:bodyPr wrap="none" rtlCol="0">
            <a:spAutoFit/>
          </a:bodyPr>
          <a:lstStyle/>
          <a:p>
            <a:r>
              <a:rPr lang="en-US" sz="3200" b="1" dirty="0"/>
              <a:t>ABSTRACTION OF</a:t>
            </a:r>
          </a:p>
          <a:p>
            <a:r>
              <a:rPr lang="en-US" sz="3200" b="1" dirty="0"/>
              <a:t> THE PATTERN</a:t>
            </a:r>
            <a:endParaRPr lang="sk-SK" sz="3200" b="1" dirty="0"/>
          </a:p>
        </p:txBody>
      </p:sp>
    </p:spTree>
    <p:extLst>
      <p:ext uri="{BB962C8B-B14F-4D97-AF65-F5344CB8AC3E}">
        <p14:creationId xmlns:p14="http://schemas.microsoft.com/office/powerpoint/2010/main" val="953819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526E2D93-48FD-E879-5FDE-2FF3ABEEAA72}"/>
              </a:ext>
            </a:extLst>
          </p:cNvPr>
          <p:cNvSpPr txBox="1">
            <a:spLocks/>
          </p:cNvSpPr>
          <p:nvPr/>
        </p:nvSpPr>
        <p:spPr>
          <a:xfrm>
            <a:off x="603690" y="156238"/>
            <a:ext cx="1116690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a:t>Aspect-Oriented Refactoring of 				          </a:t>
            </a:r>
            <a:r>
              <a:rPr lang="sk-SK" sz="5400" b="1" dirty="0" err="1"/>
              <a:t>Flyweight</a:t>
            </a:r>
            <a:r>
              <a:rPr lang="en-US" sz="5400" b="1" dirty="0"/>
              <a:t> Design Pattern</a:t>
            </a:r>
            <a:endParaRPr lang="sk-SK" sz="5400" b="1" dirty="0"/>
          </a:p>
        </p:txBody>
      </p:sp>
      <p:sp>
        <p:nvSpPr>
          <p:cNvPr id="5" name="Zástupný objekt pre obsah 2">
            <a:extLst>
              <a:ext uri="{FF2B5EF4-FFF2-40B4-BE49-F238E27FC236}">
                <a16:creationId xmlns:a16="http://schemas.microsoft.com/office/drawing/2014/main" id="{7A7DF625-A870-25D2-85A9-0ED7503942EB}"/>
              </a:ext>
            </a:extLst>
          </p:cNvPr>
          <p:cNvSpPr>
            <a:spLocks noGrp="1"/>
          </p:cNvSpPr>
          <p:nvPr>
            <p:ph idx="1"/>
          </p:nvPr>
        </p:nvSpPr>
        <p:spPr>
          <a:xfrm>
            <a:off x="223202" y="2221958"/>
            <a:ext cx="9092631" cy="4909134"/>
          </a:xfrm>
        </p:spPr>
        <p:txBody>
          <a:bodyPr>
            <a:normAutofit/>
          </a:bodyPr>
          <a:lstStyle/>
          <a:p>
            <a:pPr marL="0" indent="0">
              <a:buNone/>
            </a:pPr>
            <a:r>
              <a:rPr lang="en-US" dirty="0"/>
              <a:t>	public synchronized Flyweight </a:t>
            </a:r>
            <a:r>
              <a:rPr lang="en-US" dirty="0" err="1"/>
              <a:t>manageFlyweight</a:t>
            </a:r>
            <a:r>
              <a:rPr lang="en-US" dirty="0"/>
              <a:t>(Object key) {</a:t>
            </a:r>
          </a:p>
          <a:p>
            <a:pPr marL="0" indent="0">
              <a:buNone/>
            </a:pPr>
            <a:r>
              <a:rPr lang="en-US" dirty="0"/>
              <a:t>		if (</a:t>
            </a:r>
            <a:r>
              <a:rPr lang="en-US" dirty="0" err="1"/>
              <a:t>flyweightResources.containsKey</a:t>
            </a:r>
            <a:r>
              <a:rPr lang="en-US" dirty="0"/>
              <a:t>(key)) {</a:t>
            </a:r>
          </a:p>
          <a:p>
            <a:pPr marL="0" indent="0">
              <a:buNone/>
            </a:pPr>
            <a:r>
              <a:rPr lang="en-US" dirty="0"/>
              <a:t>			return (Flyweight) </a:t>
            </a:r>
            <a:r>
              <a:rPr lang="en-US" dirty="0" err="1"/>
              <a:t>flyweightResources.get</a:t>
            </a:r>
            <a:r>
              <a:rPr lang="en-US" dirty="0"/>
              <a:t>(key);</a:t>
            </a:r>
          </a:p>
          <a:p>
            <a:pPr marL="0" indent="0">
              <a:buNone/>
            </a:pPr>
            <a:r>
              <a:rPr lang="en-US" dirty="0"/>
              <a:t>		} else {</a:t>
            </a:r>
          </a:p>
          <a:p>
            <a:pPr marL="0" indent="0">
              <a:buNone/>
            </a:pPr>
            <a:r>
              <a:rPr lang="en-US" dirty="0"/>
              <a:t>			 Flyweight </a:t>
            </a:r>
            <a:r>
              <a:rPr lang="en-US" dirty="0" err="1"/>
              <a:t>flyweigthHeavyWeight</a:t>
            </a:r>
            <a:r>
              <a:rPr lang="en-US" dirty="0"/>
              <a:t> = </a:t>
            </a:r>
            <a:r>
              <a:rPr lang="en-US" dirty="0" err="1"/>
              <a:t>createNewFlyweight</a:t>
            </a:r>
            <a:r>
              <a:rPr lang="en-US" dirty="0"/>
              <a:t>(key);</a:t>
            </a:r>
          </a:p>
          <a:p>
            <a:pPr marL="0" indent="0">
              <a:buNone/>
            </a:pPr>
            <a:r>
              <a:rPr lang="en-US" dirty="0"/>
              <a:t>			 </a:t>
            </a:r>
            <a:r>
              <a:rPr lang="en-US" dirty="0" err="1"/>
              <a:t>flyweightResources.put</a:t>
            </a:r>
            <a:r>
              <a:rPr lang="en-US" dirty="0"/>
              <a:t>(key, </a:t>
            </a:r>
            <a:r>
              <a:rPr lang="en-US" dirty="0" err="1"/>
              <a:t>flyweigthHeavyWeight</a:t>
            </a:r>
            <a:r>
              <a:rPr lang="en-US" dirty="0"/>
              <a:t>);</a:t>
            </a:r>
          </a:p>
          <a:p>
            <a:pPr marL="0" indent="0">
              <a:buNone/>
            </a:pPr>
            <a:r>
              <a:rPr lang="en-US" dirty="0"/>
              <a:t>			 return </a:t>
            </a:r>
            <a:r>
              <a:rPr lang="en-US" dirty="0" err="1"/>
              <a:t>flyweigthHeavyWeight</a:t>
            </a:r>
            <a:r>
              <a:rPr lang="en-US" dirty="0"/>
              <a:t>;</a:t>
            </a:r>
          </a:p>
          <a:p>
            <a:pPr marL="0" indent="0">
              <a:buNone/>
            </a:pPr>
            <a:r>
              <a:rPr lang="en-US" dirty="0"/>
              <a:t>		}</a:t>
            </a:r>
          </a:p>
          <a:p>
            <a:pPr marL="0" indent="0">
              <a:buNone/>
            </a:pPr>
            <a:r>
              <a:rPr lang="en-US" dirty="0"/>
              <a:t>	}</a:t>
            </a:r>
          </a:p>
          <a:p>
            <a:pPr marL="0" indent="0">
              <a:buNone/>
            </a:pPr>
            <a:r>
              <a:rPr lang="en-US" dirty="0"/>
              <a:t>}</a:t>
            </a:r>
          </a:p>
        </p:txBody>
      </p:sp>
      <p:sp>
        <p:nvSpPr>
          <p:cNvPr id="6" name="BlokTextu 5">
            <a:extLst>
              <a:ext uri="{FF2B5EF4-FFF2-40B4-BE49-F238E27FC236}">
                <a16:creationId xmlns:a16="http://schemas.microsoft.com/office/drawing/2014/main" id="{AA5C4FCA-0EED-3740-0829-C3C9FEFAF4D3}"/>
              </a:ext>
            </a:extLst>
          </p:cNvPr>
          <p:cNvSpPr txBox="1"/>
          <p:nvPr/>
        </p:nvSpPr>
        <p:spPr>
          <a:xfrm>
            <a:off x="7963833" y="5420901"/>
            <a:ext cx="3749488" cy="923330"/>
          </a:xfrm>
          <a:prstGeom prst="rect">
            <a:avLst/>
          </a:prstGeom>
          <a:noFill/>
        </p:spPr>
        <p:txBody>
          <a:bodyPr wrap="none" rtlCol="0">
            <a:spAutoFit/>
          </a:bodyPr>
          <a:lstStyle/>
          <a:p>
            <a:r>
              <a:rPr lang="en-US" dirty="0"/>
              <a:t>Adapted from: </a:t>
            </a:r>
            <a:r>
              <a:rPr lang="sk-SK" b="0" i="1" dirty="0">
                <a:solidFill>
                  <a:srgbClr val="212529"/>
                </a:solidFill>
                <a:effectLst/>
                <a:latin typeface="Domine"/>
              </a:rPr>
              <a:t>R. </a:t>
            </a:r>
            <a:r>
              <a:rPr lang="sk-SK" b="0" i="1" dirty="0" err="1">
                <a:solidFill>
                  <a:srgbClr val="212529"/>
                </a:solidFill>
                <a:effectLst/>
                <a:latin typeface="Domine"/>
              </a:rPr>
              <a:t>Miles</a:t>
            </a:r>
            <a:r>
              <a:rPr lang="sk-SK" b="0" i="1" dirty="0">
                <a:solidFill>
                  <a:srgbClr val="212529"/>
                </a:solidFill>
                <a:effectLst/>
                <a:latin typeface="Domine"/>
              </a:rPr>
              <a:t>, </a:t>
            </a:r>
            <a:endParaRPr lang="en-US" b="0" i="1" dirty="0">
              <a:solidFill>
                <a:srgbClr val="212529"/>
              </a:solidFill>
              <a:effectLst/>
              <a:latin typeface="Domine"/>
            </a:endParaRPr>
          </a:p>
          <a:p>
            <a:r>
              <a:rPr lang="sk-SK" b="0" i="1" dirty="0" err="1">
                <a:solidFill>
                  <a:srgbClr val="212529"/>
                </a:solidFill>
                <a:effectLst/>
                <a:latin typeface="Domine"/>
              </a:rPr>
              <a:t>AspectJ</a:t>
            </a:r>
            <a:r>
              <a:rPr lang="sk-SK" b="0" i="1" dirty="0">
                <a:solidFill>
                  <a:srgbClr val="212529"/>
                </a:solidFill>
                <a:effectLst/>
                <a:latin typeface="Domine"/>
              </a:rPr>
              <a:t> </a:t>
            </a:r>
            <a:r>
              <a:rPr lang="sk-SK" b="0" i="1" dirty="0" err="1">
                <a:solidFill>
                  <a:srgbClr val="212529"/>
                </a:solidFill>
                <a:effectLst/>
                <a:latin typeface="Domine"/>
              </a:rPr>
              <a:t>cookbook</a:t>
            </a:r>
            <a:r>
              <a:rPr lang="sk-SK" b="0" i="1" dirty="0">
                <a:solidFill>
                  <a:srgbClr val="212529"/>
                </a:solidFill>
                <a:effectLst/>
                <a:latin typeface="Domine"/>
              </a:rPr>
              <a:t>, 1st </a:t>
            </a:r>
            <a:r>
              <a:rPr lang="sk-SK" b="0" i="1" dirty="0" err="1">
                <a:solidFill>
                  <a:srgbClr val="212529"/>
                </a:solidFill>
                <a:effectLst/>
                <a:latin typeface="Domine"/>
              </a:rPr>
              <a:t>ed</a:t>
            </a:r>
            <a:r>
              <a:rPr lang="sk-SK" b="0" i="1" dirty="0">
                <a:solidFill>
                  <a:srgbClr val="212529"/>
                </a:solidFill>
                <a:effectLst/>
                <a:latin typeface="Domine"/>
              </a:rPr>
              <a:t>. </a:t>
            </a:r>
            <a:r>
              <a:rPr lang="sk-SK" b="0" i="1" dirty="0" err="1">
                <a:solidFill>
                  <a:srgbClr val="212529"/>
                </a:solidFill>
                <a:effectLst/>
                <a:latin typeface="Domine"/>
              </a:rPr>
              <a:t>Sebastopol</a:t>
            </a:r>
            <a:r>
              <a:rPr lang="sk-SK" b="0" i="1" dirty="0">
                <a:solidFill>
                  <a:srgbClr val="212529"/>
                </a:solidFill>
                <a:effectLst/>
                <a:latin typeface="Domine"/>
              </a:rPr>
              <a:t>, </a:t>
            </a:r>
            <a:endParaRPr lang="en-US" b="0" i="1" dirty="0">
              <a:solidFill>
                <a:srgbClr val="212529"/>
              </a:solidFill>
              <a:effectLst/>
              <a:latin typeface="Domine"/>
            </a:endParaRPr>
          </a:p>
          <a:p>
            <a:r>
              <a:rPr lang="sk-SK" b="0" i="1" dirty="0">
                <a:solidFill>
                  <a:srgbClr val="212529"/>
                </a:solidFill>
                <a:effectLst/>
                <a:latin typeface="Domine"/>
              </a:rPr>
              <a:t>CA; </a:t>
            </a:r>
            <a:r>
              <a:rPr lang="sk-SK" b="0" i="1" dirty="0" err="1">
                <a:solidFill>
                  <a:srgbClr val="212529"/>
                </a:solidFill>
                <a:effectLst/>
                <a:latin typeface="Domine"/>
              </a:rPr>
              <a:t>Farnham</a:t>
            </a:r>
            <a:r>
              <a:rPr lang="sk-SK" b="0" i="1" dirty="0">
                <a:solidFill>
                  <a:srgbClr val="212529"/>
                </a:solidFill>
                <a:effectLst/>
                <a:latin typeface="Domine"/>
              </a:rPr>
              <a:t>:</a:t>
            </a:r>
            <a:r>
              <a:rPr lang="en-US" i="1" dirty="0">
                <a:solidFill>
                  <a:srgbClr val="212529"/>
                </a:solidFill>
                <a:latin typeface="Domine"/>
              </a:rPr>
              <a:t> </a:t>
            </a:r>
            <a:r>
              <a:rPr lang="sk-SK" b="0" i="1" dirty="0" err="1">
                <a:solidFill>
                  <a:srgbClr val="212529"/>
                </a:solidFill>
                <a:effectLst/>
                <a:latin typeface="Domine"/>
              </a:rPr>
              <a:t>O’Reilly</a:t>
            </a:r>
            <a:r>
              <a:rPr lang="sk-SK" b="0" i="1" dirty="0">
                <a:solidFill>
                  <a:srgbClr val="212529"/>
                </a:solidFill>
                <a:effectLst/>
                <a:latin typeface="Domine"/>
              </a:rPr>
              <a:t> </a:t>
            </a:r>
            <a:r>
              <a:rPr lang="sk-SK" b="0" i="1" dirty="0" err="1">
                <a:solidFill>
                  <a:srgbClr val="212529"/>
                </a:solidFill>
                <a:effectLst/>
                <a:latin typeface="Domine"/>
              </a:rPr>
              <a:t>Media</a:t>
            </a:r>
            <a:r>
              <a:rPr lang="sk-SK" b="0" i="1" dirty="0">
                <a:solidFill>
                  <a:srgbClr val="212529"/>
                </a:solidFill>
                <a:effectLst/>
                <a:latin typeface="Domine"/>
              </a:rPr>
              <a:t>, 2004.</a:t>
            </a:r>
            <a:endParaRPr lang="sk-SK" dirty="0"/>
          </a:p>
        </p:txBody>
      </p:sp>
      <p:sp>
        <p:nvSpPr>
          <p:cNvPr id="7" name="BlokTextu 6">
            <a:extLst>
              <a:ext uri="{FF2B5EF4-FFF2-40B4-BE49-F238E27FC236}">
                <a16:creationId xmlns:a16="http://schemas.microsoft.com/office/drawing/2014/main" id="{7583AB04-D229-772B-BE62-74A370F6DB70}"/>
              </a:ext>
            </a:extLst>
          </p:cNvPr>
          <p:cNvSpPr txBox="1"/>
          <p:nvPr/>
        </p:nvSpPr>
        <p:spPr>
          <a:xfrm>
            <a:off x="8054402" y="1922594"/>
            <a:ext cx="3490058" cy="1077218"/>
          </a:xfrm>
          <a:prstGeom prst="rect">
            <a:avLst/>
          </a:prstGeom>
          <a:noFill/>
        </p:spPr>
        <p:txBody>
          <a:bodyPr wrap="none" rtlCol="0">
            <a:spAutoFit/>
          </a:bodyPr>
          <a:lstStyle/>
          <a:p>
            <a:r>
              <a:rPr lang="en-US" sz="3200" b="1" dirty="0"/>
              <a:t>ABSTRACTION OF</a:t>
            </a:r>
          </a:p>
          <a:p>
            <a:r>
              <a:rPr lang="en-US" sz="3200" b="1" dirty="0"/>
              <a:t> THE PATTERN</a:t>
            </a:r>
            <a:endParaRPr lang="sk-SK" sz="3200" b="1" dirty="0"/>
          </a:p>
        </p:txBody>
      </p:sp>
    </p:spTree>
    <p:extLst>
      <p:ext uri="{BB962C8B-B14F-4D97-AF65-F5344CB8AC3E}">
        <p14:creationId xmlns:p14="http://schemas.microsoft.com/office/powerpoint/2010/main" val="1201655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B4FBE489-D3EA-FD65-3999-FEBEA9EFBBD9}"/>
              </a:ext>
            </a:extLst>
          </p:cNvPr>
          <p:cNvSpPr>
            <a:spLocks noGrp="1"/>
          </p:cNvSpPr>
          <p:nvPr>
            <p:ph idx="1"/>
          </p:nvPr>
        </p:nvSpPr>
        <p:spPr>
          <a:xfrm>
            <a:off x="677333" y="2160589"/>
            <a:ext cx="10731188" cy="3880773"/>
          </a:xfrm>
        </p:spPr>
        <p:txBody>
          <a:bodyPr>
            <a:normAutofit/>
          </a:bodyPr>
          <a:lstStyle/>
          <a:p>
            <a:pPr marL="0" indent="0">
              <a:buNone/>
            </a:pPr>
            <a:r>
              <a:rPr lang="en-US" b="1" dirty="0"/>
              <a:t>public aspect </a:t>
            </a:r>
            <a:r>
              <a:rPr lang="en-US" dirty="0" err="1"/>
              <a:t>HeavyWeightObjectLifting</a:t>
            </a:r>
            <a:r>
              <a:rPr lang="en-US" dirty="0"/>
              <a:t> </a:t>
            </a:r>
            <a:r>
              <a:rPr lang="en-US" b="1" dirty="0"/>
              <a:t>extends</a:t>
            </a:r>
            <a:r>
              <a:rPr lang="en-US" dirty="0"/>
              <a:t> Flyweight {</a:t>
            </a:r>
          </a:p>
          <a:p>
            <a:pPr marL="0" indent="0">
              <a:buNone/>
            </a:pPr>
            <a:r>
              <a:rPr lang="en-US" dirty="0"/>
              <a:t>	</a:t>
            </a:r>
            <a:r>
              <a:rPr lang="en-US" b="1" dirty="0"/>
              <a:t>declare parents</a:t>
            </a:r>
            <a:r>
              <a:rPr lang="en-US" dirty="0"/>
              <a:t>: </a:t>
            </a:r>
            <a:r>
              <a:rPr lang="en-US" dirty="0" err="1"/>
              <a:t>HeavyWeightObjectLifting</a:t>
            </a:r>
            <a:r>
              <a:rPr lang="en-US" dirty="0"/>
              <a:t> implements Flyweight;</a:t>
            </a:r>
          </a:p>
          <a:p>
            <a:pPr marL="0" indent="0">
              <a:buNone/>
            </a:pPr>
            <a:r>
              <a:rPr lang="en-US" dirty="0"/>
              <a:t>	</a:t>
            </a:r>
          </a:p>
          <a:p>
            <a:pPr marL="0" indent="0">
              <a:buNone/>
            </a:pPr>
            <a:r>
              <a:rPr lang="en-US" dirty="0"/>
              <a:t>	</a:t>
            </a:r>
            <a:r>
              <a:rPr lang="en-US" b="1" dirty="0"/>
              <a:t>protected pointcut </a:t>
            </a:r>
            <a:r>
              <a:rPr lang="en-US" dirty="0" err="1"/>
              <a:t>flyweightApplication</a:t>
            </a:r>
            <a:r>
              <a:rPr lang="en-US" dirty="0"/>
              <a:t>(Integer weight): 			 		   					</a:t>
            </a:r>
            <a:r>
              <a:rPr lang="en-US" b="1" dirty="0"/>
              <a:t>call(</a:t>
            </a:r>
            <a:r>
              <a:rPr lang="en-US" dirty="0" err="1"/>
              <a:t>path.heavy.weight.instance.HeavyWeight.</a:t>
            </a:r>
            <a:r>
              <a:rPr lang="en-US" b="1" dirty="0" err="1"/>
              <a:t>new</a:t>
            </a:r>
            <a:r>
              <a:rPr lang="en-US" dirty="0"/>
              <a:t>(Integer)) &amp;&amp; </a:t>
            </a:r>
            <a:r>
              <a:rPr lang="en-US" b="1" dirty="0" err="1"/>
              <a:t>args</a:t>
            </a:r>
            <a:r>
              <a:rPr lang="en-US" dirty="0"/>
              <a:t>(weight);</a:t>
            </a:r>
          </a:p>
          <a:p>
            <a:pPr marL="0" indent="0">
              <a:buNone/>
            </a:pPr>
            <a:endParaRPr lang="en-US" dirty="0"/>
          </a:p>
          <a:p>
            <a:pPr marL="0" indent="0">
              <a:buNone/>
            </a:pPr>
            <a:r>
              <a:rPr lang="en-US" dirty="0"/>
              <a:t>	</a:t>
            </a:r>
            <a:r>
              <a:rPr lang="en-US" b="1" dirty="0"/>
              <a:t>protected</a:t>
            </a:r>
            <a:r>
              <a:rPr lang="en-US" dirty="0"/>
              <a:t> Flyweight </a:t>
            </a:r>
            <a:r>
              <a:rPr lang="en-US" dirty="0" err="1"/>
              <a:t>applyNewFlyweight</a:t>
            </a:r>
            <a:r>
              <a:rPr lang="en-US" dirty="0"/>
              <a:t>(Integer weight) {</a:t>
            </a:r>
            <a:br>
              <a:rPr lang="en-US" dirty="0"/>
            </a:br>
            <a:r>
              <a:rPr lang="en-US" dirty="0"/>
              <a:t>		</a:t>
            </a:r>
            <a:r>
              <a:rPr lang="en-US" b="1" dirty="0"/>
              <a:t>return</a:t>
            </a:r>
            <a:r>
              <a:rPr lang="en-US" dirty="0"/>
              <a:t> new </a:t>
            </a:r>
            <a:r>
              <a:rPr lang="en-US" dirty="0" err="1"/>
              <a:t>HeavyWeight</a:t>
            </a:r>
            <a:r>
              <a:rPr lang="en-US" dirty="0"/>
              <a:t>(weight);</a:t>
            </a:r>
          </a:p>
          <a:p>
            <a:pPr marL="0" indent="0">
              <a:buNone/>
            </a:pPr>
            <a:r>
              <a:rPr lang="en-US" dirty="0"/>
              <a:t>	}</a:t>
            </a:r>
          </a:p>
          <a:p>
            <a:pPr marL="0" indent="0">
              <a:buNone/>
            </a:pPr>
            <a:r>
              <a:rPr lang="en-US" dirty="0"/>
              <a:t>}</a:t>
            </a:r>
            <a:endParaRPr lang="sk-SK" dirty="0"/>
          </a:p>
        </p:txBody>
      </p:sp>
      <p:sp>
        <p:nvSpPr>
          <p:cNvPr id="4" name="Nadpis 1">
            <a:extLst>
              <a:ext uri="{FF2B5EF4-FFF2-40B4-BE49-F238E27FC236}">
                <a16:creationId xmlns:a16="http://schemas.microsoft.com/office/drawing/2014/main" id="{65559C17-8FC0-D018-B84C-8A19531C18C4}"/>
              </a:ext>
            </a:extLst>
          </p:cNvPr>
          <p:cNvSpPr txBox="1">
            <a:spLocks/>
          </p:cNvSpPr>
          <p:nvPr/>
        </p:nvSpPr>
        <p:spPr>
          <a:xfrm>
            <a:off x="603690" y="156238"/>
            <a:ext cx="1116690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a:t>Aspect-Oriented Refactoring of 				          </a:t>
            </a:r>
            <a:r>
              <a:rPr lang="sk-SK" sz="5400" b="1" dirty="0" err="1"/>
              <a:t>Flyweight</a:t>
            </a:r>
            <a:r>
              <a:rPr lang="en-US" sz="5400" b="1" dirty="0"/>
              <a:t> Design Pattern</a:t>
            </a:r>
            <a:endParaRPr lang="sk-SK" sz="5400" b="1" dirty="0"/>
          </a:p>
        </p:txBody>
      </p:sp>
      <p:sp>
        <p:nvSpPr>
          <p:cNvPr id="5" name="BlokTextu 4">
            <a:extLst>
              <a:ext uri="{FF2B5EF4-FFF2-40B4-BE49-F238E27FC236}">
                <a16:creationId xmlns:a16="http://schemas.microsoft.com/office/drawing/2014/main" id="{DE37024C-EA0B-9857-C898-4A405CC2CA47}"/>
              </a:ext>
            </a:extLst>
          </p:cNvPr>
          <p:cNvSpPr txBox="1"/>
          <p:nvPr/>
        </p:nvSpPr>
        <p:spPr>
          <a:xfrm>
            <a:off x="7963833" y="5420901"/>
            <a:ext cx="3749488" cy="923330"/>
          </a:xfrm>
          <a:prstGeom prst="rect">
            <a:avLst/>
          </a:prstGeom>
          <a:noFill/>
        </p:spPr>
        <p:txBody>
          <a:bodyPr wrap="none" rtlCol="0">
            <a:spAutoFit/>
          </a:bodyPr>
          <a:lstStyle/>
          <a:p>
            <a:r>
              <a:rPr lang="en-US" dirty="0"/>
              <a:t>Adapted from: </a:t>
            </a:r>
            <a:r>
              <a:rPr lang="sk-SK" b="0" i="1" dirty="0">
                <a:solidFill>
                  <a:srgbClr val="212529"/>
                </a:solidFill>
                <a:effectLst/>
                <a:latin typeface="Domine"/>
              </a:rPr>
              <a:t>R. </a:t>
            </a:r>
            <a:r>
              <a:rPr lang="sk-SK" b="0" i="1" dirty="0" err="1">
                <a:solidFill>
                  <a:srgbClr val="212529"/>
                </a:solidFill>
                <a:effectLst/>
                <a:latin typeface="Domine"/>
              </a:rPr>
              <a:t>Miles</a:t>
            </a:r>
            <a:r>
              <a:rPr lang="sk-SK" b="0" i="1" dirty="0">
                <a:solidFill>
                  <a:srgbClr val="212529"/>
                </a:solidFill>
                <a:effectLst/>
                <a:latin typeface="Domine"/>
              </a:rPr>
              <a:t>, </a:t>
            </a:r>
            <a:endParaRPr lang="en-US" b="0" i="1" dirty="0">
              <a:solidFill>
                <a:srgbClr val="212529"/>
              </a:solidFill>
              <a:effectLst/>
              <a:latin typeface="Domine"/>
            </a:endParaRPr>
          </a:p>
          <a:p>
            <a:r>
              <a:rPr lang="sk-SK" b="0" i="1" dirty="0" err="1">
                <a:solidFill>
                  <a:srgbClr val="212529"/>
                </a:solidFill>
                <a:effectLst/>
                <a:latin typeface="Domine"/>
              </a:rPr>
              <a:t>AspectJ</a:t>
            </a:r>
            <a:r>
              <a:rPr lang="sk-SK" b="0" i="1" dirty="0">
                <a:solidFill>
                  <a:srgbClr val="212529"/>
                </a:solidFill>
                <a:effectLst/>
                <a:latin typeface="Domine"/>
              </a:rPr>
              <a:t> </a:t>
            </a:r>
            <a:r>
              <a:rPr lang="sk-SK" b="0" i="1" dirty="0" err="1">
                <a:solidFill>
                  <a:srgbClr val="212529"/>
                </a:solidFill>
                <a:effectLst/>
                <a:latin typeface="Domine"/>
              </a:rPr>
              <a:t>cookbook</a:t>
            </a:r>
            <a:r>
              <a:rPr lang="sk-SK" b="0" i="1" dirty="0">
                <a:solidFill>
                  <a:srgbClr val="212529"/>
                </a:solidFill>
                <a:effectLst/>
                <a:latin typeface="Domine"/>
              </a:rPr>
              <a:t>, 1st </a:t>
            </a:r>
            <a:r>
              <a:rPr lang="sk-SK" b="0" i="1" dirty="0" err="1">
                <a:solidFill>
                  <a:srgbClr val="212529"/>
                </a:solidFill>
                <a:effectLst/>
                <a:latin typeface="Domine"/>
              </a:rPr>
              <a:t>ed</a:t>
            </a:r>
            <a:r>
              <a:rPr lang="sk-SK" b="0" i="1" dirty="0">
                <a:solidFill>
                  <a:srgbClr val="212529"/>
                </a:solidFill>
                <a:effectLst/>
                <a:latin typeface="Domine"/>
              </a:rPr>
              <a:t>. </a:t>
            </a:r>
            <a:r>
              <a:rPr lang="sk-SK" b="0" i="1" dirty="0" err="1">
                <a:solidFill>
                  <a:srgbClr val="212529"/>
                </a:solidFill>
                <a:effectLst/>
                <a:latin typeface="Domine"/>
              </a:rPr>
              <a:t>Sebastopol</a:t>
            </a:r>
            <a:r>
              <a:rPr lang="sk-SK" b="0" i="1" dirty="0">
                <a:solidFill>
                  <a:srgbClr val="212529"/>
                </a:solidFill>
                <a:effectLst/>
                <a:latin typeface="Domine"/>
              </a:rPr>
              <a:t>, </a:t>
            </a:r>
            <a:endParaRPr lang="en-US" b="0" i="1" dirty="0">
              <a:solidFill>
                <a:srgbClr val="212529"/>
              </a:solidFill>
              <a:effectLst/>
              <a:latin typeface="Domine"/>
            </a:endParaRPr>
          </a:p>
          <a:p>
            <a:r>
              <a:rPr lang="sk-SK" b="0" i="1" dirty="0">
                <a:solidFill>
                  <a:srgbClr val="212529"/>
                </a:solidFill>
                <a:effectLst/>
                <a:latin typeface="Domine"/>
              </a:rPr>
              <a:t>CA; </a:t>
            </a:r>
            <a:r>
              <a:rPr lang="sk-SK" b="0" i="1" dirty="0" err="1">
                <a:solidFill>
                  <a:srgbClr val="212529"/>
                </a:solidFill>
                <a:effectLst/>
                <a:latin typeface="Domine"/>
              </a:rPr>
              <a:t>Farnham</a:t>
            </a:r>
            <a:r>
              <a:rPr lang="sk-SK" b="0" i="1" dirty="0">
                <a:solidFill>
                  <a:srgbClr val="212529"/>
                </a:solidFill>
                <a:effectLst/>
                <a:latin typeface="Domine"/>
              </a:rPr>
              <a:t>:</a:t>
            </a:r>
            <a:r>
              <a:rPr lang="en-US" i="1" dirty="0">
                <a:solidFill>
                  <a:srgbClr val="212529"/>
                </a:solidFill>
                <a:latin typeface="Domine"/>
              </a:rPr>
              <a:t> </a:t>
            </a:r>
            <a:r>
              <a:rPr lang="sk-SK" b="0" i="1" dirty="0" err="1">
                <a:solidFill>
                  <a:srgbClr val="212529"/>
                </a:solidFill>
                <a:effectLst/>
                <a:latin typeface="Domine"/>
              </a:rPr>
              <a:t>O’Reilly</a:t>
            </a:r>
            <a:r>
              <a:rPr lang="sk-SK" b="0" i="1" dirty="0">
                <a:solidFill>
                  <a:srgbClr val="212529"/>
                </a:solidFill>
                <a:effectLst/>
                <a:latin typeface="Domine"/>
              </a:rPr>
              <a:t> </a:t>
            </a:r>
            <a:r>
              <a:rPr lang="sk-SK" b="0" i="1" dirty="0" err="1">
                <a:solidFill>
                  <a:srgbClr val="212529"/>
                </a:solidFill>
                <a:effectLst/>
                <a:latin typeface="Domine"/>
              </a:rPr>
              <a:t>Media</a:t>
            </a:r>
            <a:r>
              <a:rPr lang="sk-SK" b="0" i="1" dirty="0">
                <a:solidFill>
                  <a:srgbClr val="212529"/>
                </a:solidFill>
                <a:effectLst/>
                <a:latin typeface="Domine"/>
              </a:rPr>
              <a:t>, 2004.</a:t>
            </a:r>
            <a:endParaRPr lang="sk-SK" dirty="0"/>
          </a:p>
        </p:txBody>
      </p:sp>
    </p:spTree>
    <p:extLst>
      <p:ext uri="{BB962C8B-B14F-4D97-AF65-F5344CB8AC3E}">
        <p14:creationId xmlns:p14="http://schemas.microsoft.com/office/powerpoint/2010/main" val="17292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3E5D5888-4869-15BF-2224-1F4119C2B5E9}"/>
              </a:ext>
            </a:extLst>
          </p:cNvPr>
          <p:cNvSpPr txBox="1">
            <a:spLocks/>
          </p:cNvSpPr>
          <p:nvPr/>
        </p:nvSpPr>
        <p:spPr>
          <a:xfrm>
            <a:off x="204791" y="250706"/>
            <a:ext cx="11216003" cy="1320800"/>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a:t>Aspect-Oriented Refactoring of 			</a:t>
            </a:r>
            <a:r>
              <a:rPr lang="sk-SK" sz="6000" b="1" dirty="0" err="1"/>
              <a:t>Flyweight</a:t>
            </a:r>
            <a:r>
              <a:rPr lang="en-US" sz="6000" b="1" dirty="0"/>
              <a:t> Design Pattern</a:t>
            </a:r>
            <a:endParaRPr lang="sk-SK" sz="6000" b="1" dirty="0"/>
          </a:p>
        </p:txBody>
      </p:sp>
      <p:sp>
        <p:nvSpPr>
          <p:cNvPr id="5" name="BlokTextu 4">
            <a:extLst>
              <a:ext uri="{FF2B5EF4-FFF2-40B4-BE49-F238E27FC236}">
                <a16:creationId xmlns:a16="http://schemas.microsoft.com/office/drawing/2014/main" id="{C0C1B53E-E7BE-2374-0832-9CA66B98E739}"/>
              </a:ext>
            </a:extLst>
          </p:cNvPr>
          <p:cNvSpPr txBox="1"/>
          <p:nvPr/>
        </p:nvSpPr>
        <p:spPr>
          <a:xfrm>
            <a:off x="331600" y="1674317"/>
            <a:ext cx="7807837" cy="646331"/>
          </a:xfrm>
          <a:prstGeom prst="rect">
            <a:avLst/>
          </a:prstGeom>
          <a:noFill/>
        </p:spPr>
        <p:txBody>
          <a:bodyPr wrap="square" rtlCol="0">
            <a:spAutoFit/>
          </a:bodyPr>
          <a:lstStyle/>
          <a:p>
            <a:r>
              <a:rPr lang="sk-SK" sz="3600" b="1" dirty="0" err="1">
                <a:solidFill>
                  <a:srgbClr val="C00000"/>
                </a:solidFill>
              </a:rPr>
              <a:t>Using</a:t>
            </a:r>
            <a:r>
              <a:rPr lang="sk-SK" sz="3600" b="1" dirty="0">
                <a:solidFill>
                  <a:srgbClr val="C00000"/>
                </a:solidFill>
              </a:rPr>
              <a:t> </a:t>
            </a:r>
            <a:r>
              <a:rPr lang="sk-SK" sz="3600" b="1" dirty="0" err="1">
                <a:solidFill>
                  <a:srgbClr val="C00000"/>
                </a:solidFill>
              </a:rPr>
              <a:t>Cuckoo´s</a:t>
            </a:r>
            <a:r>
              <a:rPr lang="sk-SK" sz="3600" b="1" dirty="0">
                <a:solidFill>
                  <a:srgbClr val="C00000"/>
                </a:solidFill>
              </a:rPr>
              <a:t> </a:t>
            </a:r>
            <a:r>
              <a:rPr lang="sk-SK" sz="3600" b="1" dirty="0" err="1">
                <a:solidFill>
                  <a:srgbClr val="C00000"/>
                </a:solidFill>
              </a:rPr>
              <a:t>egg</a:t>
            </a:r>
            <a:r>
              <a:rPr lang="sk-SK" sz="3600" b="1" dirty="0">
                <a:solidFill>
                  <a:srgbClr val="C00000"/>
                </a:solidFill>
              </a:rPr>
              <a:t> </a:t>
            </a:r>
            <a:r>
              <a:rPr lang="sk-SK" sz="3600" b="1" dirty="0" err="1">
                <a:solidFill>
                  <a:srgbClr val="C00000"/>
                </a:solidFill>
              </a:rPr>
              <a:t>pattern</a:t>
            </a:r>
            <a:r>
              <a:rPr lang="sk-SK" sz="3600" b="1" dirty="0">
                <a:solidFill>
                  <a:srgbClr val="C00000"/>
                </a:solidFill>
              </a:rPr>
              <a:t> </a:t>
            </a:r>
            <a:r>
              <a:rPr lang="sk-SK" sz="3600" b="1" dirty="0" err="1">
                <a:solidFill>
                  <a:srgbClr val="C00000"/>
                </a:solidFill>
              </a:rPr>
              <a:t>instead</a:t>
            </a:r>
            <a:endParaRPr lang="sk-SK" sz="3600" dirty="0"/>
          </a:p>
        </p:txBody>
      </p:sp>
      <p:sp>
        <p:nvSpPr>
          <p:cNvPr id="7" name="BlokTextu 6">
            <a:extLst>
              <a:ext uri="{FF2B5EF4-FFF2-40B4-BE49-F238E27FC236}">
                <a16:creationId xmlns:a16="http://schemas.microsoft.com/office/drawing/2014/main" id="{A12620DC-14EA-1390-E05A-1F2D6C509AEE}"/>
              </a:ext>
            </a:extLst>
          </p:cNvPr>
          <p:cNvSpPr txBox="1"/>
          <p:nvPr/>
        </p:nvSpPr>
        <p:spPr>
          <a:xfrm>
            <a:off x="944369" y="2320648"/>
            <a:ext cx="9244838" cy="1477328"/>
          </a:xfrm>
          <a:prstGeom prst="rect">
            <a:avLst/>
          </a:prstGeom>
          <a:noFill/>
        </p:spPr>
        <p:txBody>
          <a:bodyPr wrap="none" rtlCol="0">
            <a:spAutoFit/>
          </a:bodyPr>
          <a:lstStyle/>
          <a:p>
            <a:pPr marL="342900" indent="-342900">
              <a:buAutoNum type="arabicPeriod"/>
            </a:pPr>
            <a:r>
              <a:rPr lang="sk-SK" dirty="0" err="1"/>
              <a:t>Creating</a:t>
            </a:r>
            <a:r>
              <a:rPr lang="sk-SK" dirty="0"/>
              <a:t> </a:t>
            </a:r>
            <a:r>
              <a:rPr lang="sk-SK" dirty="0" err="1"/>
              <a:t>the</a:t>
            </a:r>
            <a:r>
              <a:rPr lang="sk-SK" dirty="0"/>
              <a:t> new </a:t>
            </a:r>
            <a:r>
              <a:rPr lang="sk-SK" dirty="0" err="1"/>
              <a:t>instance</a:t>
            </a:r>
            <a:r>
              <a:rPr lang="sk-SK" dirty="0"/>
              <a:t> on </a:t>
            </a:r>
            <a:r>
              <a:rPr lang="sk-SK" dirty="0" err="1"/>
              <a:t>every</a:t>
            </a:r>
            <a:r>
              <a:rPr lang="sk-SK" dirty="0"/>
              <a:t> </a:t>
            </a:r>
            <a:r>
              <a:rPr lang="sk-SK" dirty="0" err="1"/>
              <a:t>request</a:t>
            </a:r>
            <a:r>
              <a:rPr lang="sk-SK" dirty="0"/>
              <a:t> </a:t>
            </a:r>
            <a:r>
              <a:rPr lang="sk-SK" dirty="0" err="1"/>
              <a:t>when</a:t>
            </a:r>
            <a:r>
              <a:rPr lang="sk-SK" dirty="0"/>
              <a:t> </a:t>
            </a:r>
            <a:r>
              <a:rPr lang="sk-SK" dirty="0" err="1"/>
              <a:t>such</a:t>
            </a:r>
            <a:r>
              <a:rPr lang="sk-SK" dirty="0"/>
              <a:t> </a:t>
            </a:r>
            <a:r>
              <a:rPr lang="sk-SK" dirty="0" err="1"/>
              <a:t>instance</a:t>
            </a:r>
            <a:r>
              <a:rPr lang="sk-SK" dirty="0"/>
              <a:t> </a:t>
            </a:r>
            <a:r>
              <a:rPr lang="sk-SK" dirty="0" err="1"/>
              <a:t>is</a:t>
            </a:r>
            <a:r>
              <a:rPr lang="sk-SK" dirty="0"/>
              <a:t> </a:t>
            </a:r>
            <a:r>
              <a:rPr lang="sk-SK" dirty="0" err="1"/>
              <a:t>needed</a:t>
            </a:r>
            <a:endParaRPr lang="sk-SK" dirty="0"/>
          </a:p>
          <a:p>
            <a:pPr marL="342900" indent="-342900">
              <a:buAutoNum type="arabicPeriod"/>
            </a:pPr>
            <a:r>
              <a:rPr lang="sk-SK" dirty="0" err="1"/>
              <a:t>Searching</a:t>
            </a:r>
            <a:r>
              <a:rPr lang="sk-SK" dirty="0"/>
              <a:t> and </a:t>
            </a:r>
            <a:r>
              <a:rPr lang="sk-SK" dirty="0" err="1"/>
              <a:t>optionally</a:t>
            </a:r>
            <a:r>
              <a:rPr lang="sk-SK" dirty="0"/>
              <a:t> </a:t>
            </a:r>
            <a:r>
              <a:rPr lang="sk-SK" dirty="0" err="1"/>
              <a:t>getting</a:t>
            </a:r>
            <a:r>
              <a:rPr lang="sk-SK" dirty="0"/>
              <a:t> </a:t>
            </a:r>
            <a:r>
              <a:rPr lang="sk-SK" b="1" dirty="0" err="1"/>
              <a:t>instance</a:t>
            </a:r>
            <a:r>
              <a:rPr lang="sk-SK" dirty="0"/>
              <a:t> </a:t>
            </a:r>
            <a:r>
              <a:rPr lang="sk-SK" dirty="0" err="1"/>
              <a:t>from</a:t>
            </a:r>
            <a:r>
              <a:rPr lang="sk-SK" dirty="0"/>
              <a:t> </a:t>
            </a:r>
            <a:r>
              <a:rPr lang="sk-SK" dirty="0" err="1"/>
              <a:t>the</a:t>
            </a:r>
            <a:r>
              <a:rPr lang="sk-SK" dirty="0"/>
              <a:t> </a:t>
            </a:r>
            <a:r>
              <a:rPr lang="sk-SK" dirty="0" err="1"/>
              <a:t>hash</a:t>
            </a:r>
            <a:r>
              <a:rPr lang="sk-SK" dirty="0"/>
              <a:t>-table </a:t>
            </a:r>
            <a:r>
              <a:rPr lang="sk-SK" dirty="0" err="1"/>
              <a:t>if</a:t>
            </a:r>
            <a:r>
              <a:rPr lang="sk-SK" dirty="0"/>
              <a:t> </a:t>
            </a:r>
            <a:r>
              <a:rPr lang="sk-SK" dirty="0" err="1"/>
              <a:t>available</a:t>
            </a:r>
            <a:endParaRPr lang="sk-SK" dirty="0"/>
          </a:p>
          <a:p>
            <a:pPr marL="342900" indent="-342900">
              <a:buAutoNum type="arabicPeriod"/>
            </a:pPr>
            <a:r>
              <a:rPr lang="sk-SK" dirty="0" err="1"/>
              <a:t>Otherwise</a:t>
            </a:r>
            <a:r>
              <a:rPr lang="sk-SK" dirty="0"/>
              <a:t> </a:t>
            </a:r>
            <a:r>
              <a:rPr lang="sk-SK" dirty="0" err="1"/>
              <a:t>creating</a:t>
            </a:r>
            <a:r>
              <a:rPr lang="sk-SK" dirty="0"/>
              <a:t> new </a:t>
            </a:r>
            <a:r>
              <a:rPr lang="en-US" dirty="0"/>
              <a:t>(</a:t>
            </a:r>
            <a:r>
              <a:rPr lang="sk-SK" b="1" dirty="0" err="1"/>
              <a:t>heavy</a:t>
            </a:r>
            <a:r>
              <a:rPr lang="sk-SK" b="1" dirty="0"/>
              <a:t> </a:t>
            </a:r>
            <a:r>
              <a:rPr lang="sk-SK" b="1" dirty="0" err="1"/>
              <a:t>weight</a:t>
            </a:r>
            <a:r>
              <a:rPr lang="en-US" b="1" dirty="0"/>
              <a:t>)</a:t>
            </a:r>
            <a:r>
              <a:rPr lang="sk-SK" b="1" dirty="0"/>
              <a:t> </a:t>
            </a:r>
            <a:r>
              <a:rPr lang="sk-SK" dirty="0" err="1"/>
              <a:t>instance</a:t>
            </a:r>
            <a:r>
              <a:rPr lang="sk-SK" dirty="0"/>
              <a:t> </a:t>
            </a:r>
            <a:r>
              <a:rPr lang="sk-SK" dirty="0" err="1"/>
              <a:t>calling</a:t>
            </a:r>
            <a:r>
              <a:rPr lang="sk-SK" dirty="0"/>
              <a:t> </a:t>
            </a:r>
            <a:r>
              <a:rPr lang="sk-SK" b="1" dirty="0" err="1"/>
              <a:t>proceed</a:t>
            </a:r>
            <a:r>
              <a:rPr lang="en-US" b="1" dirty="0"/>
              <a:t>() </a:t>
            </a:r>
            <a:r>
              <a:rPr lang="en-US" dirty="0"/>
              <a:t>in aspect method</a:t>
            </a:r>
          </a:p>
          <a:p>
            <a:pPr marL="342900" indent="-342900">
              <a:buAutoNum type="arabicPeriod"/>
            </a:pPr>
            <a:r>
              <a:rPr lang="en-US" dirty="0"/>
              <a:t>Storing instance in hash map</a:t>
            </a:r>
          </a:p>
          <a:p>
            <a:pPr marL="342900" indent="-342900">
              <a:buAutoNum type="arabicPeriod"/>
            </a:pPr>
            <a:r>
              <a:rPr lang="en-US" dirty="0"/>
              <a:t>Returning instance</a:t>
            </a:r>
            <a:endParaRPr lang="sk-SK" dirty="0"/>
          </a:p>
        </p:txBody>
      </p:sp>
      <p:sp>
        <p:nvSpPr>
          <p:cNvPr id="2" name="BlokTextu 1">
            <a:extLst>
              <a:ext uri="{FF2B5EF4-FFF2-40B4-BE49-F238E27FC236}">
                <a16:creationId xmlns:a16="http://schemas.microsoft.com/office/drawing/2014/main" id="{6979A95D-AA7B-528F-AF0C-20213731B866}"/>
              </a:ext>
            </a:extLst>
          </p:cNvPr>
          <p:cNvSpPr txBox="1"/>
          <p:nvPr/>
        </p:nvSpPr>
        <p:spPr>
          <a:xfrm>
            <a:off x="3323235" y="5441197"/>
            <a:ext cx="8527144" cy="1200329"/>
          </a:xfrm>
          <a:prstGeom prst="rect">
            <a:avLst/>
          </a:prstGeom>
          <a:noFill/>
        </p:spPr>
        <p:txBody>
          <a:bodyPr wrap="square" rtlCol="0">
            <a:spAutoFit/>
          </a:bodyPr>
          <a:lstStyle/>
          <a:p>
            <a:r>
              <a:rPr lang="en-US" dirty="0"/>
              <a:t>Adapted from: </a:t>
            </a:r>
            <a:r>
              <a:rPr lang="sk-SK" b="0" i="0" dirty="0">
                <a:solidFill>
                  <a:srgbClr val="333333"/>
                </a:solidFill>
                <a:effectLst/>
                <a:latin typeface="HelveticaNeue Regular"/>
              </a:rPr>
              <a:t>P. </a:t>
            </a:r>
            <a:r>
              <a:rPr lang="sk-SK" b="0" i="0" dirty="0" err="1">
                <a:solidFill>
                  <a:srgbClr val="333333"/>
                </a:solidFill>
                <a:effectLst/>
                <a:latin typeface="HelveticaNeue Regular"/>
              </a:rPr>
              <a:t>Baca</a:t>
            </a:r>
            <a:r>
              <a:rPr lang="sk-SK" b="0" i="0" dirty="0">
                <a:solidFill>
                  <a:srgbClr val="333333"/>
                </a:solidFill>
                <a:effectLst/>
                <a:latin typeface="HelveticaNeue Regular"/>
              </a:rPr>
              <a:t> and V. </a:t>
            </a:r>
            <a:r>
              <a:rPr lang="sk-SK" b="0" i="0" dirty="0" err="1">
                <a:solidFill>
                  <a:srgbClr val="333333"/>
                </a:solidFill>
                <a:effectLst/>
                <a:latin typeface="HelveticaNeue Regular"/>
              </a:rPr>
              <a:t>Vranic</a:t>
            </a:r>
            <a:r>
              <a:rPr lang="sk-SK" b="0" i="0" dirty="0">
                <a:solidFill>
                  <a:srgbClr val="333333"/>
                </a:solidFill>
                <a:effectLst/>
                <a:latin typeface="HelveticaNeue Regular"/>
              </a:rPr>
              <a:t>, "</a:t>
            </a:r>
            <a:r>
              <a:rPr lang="sk-SK" b="0" i="0" dirty="0" err="1">
                <a:solidFill>
                  <a:srgbClr val="333333"/>
                </a:solidFill>
                <a:effectLst/>
                <a:latin typeface="HelveticaNeue Regular"/>
              </a:rPr>
              <a:t>Replacing</a:t>
            </a:r>
            <a:r>
              <a:rPr lang="sk-SK" b="0" i="0" dirty="0">
                <a:solidFill>
                  <a:srgbClr val="333333"/>
                </a:solidFill>
                <a:effectLst/>
                <a:latin typeface="HelveticaNeue Regular"/>
              </a:rPr>
              <a:t> </a:t>
            </a:r>
            <a:r>
              <a:rPr lang="sk-SK" b="0" i="0" dirty="0" err="1">
                <a:solidFill>
                  <a:srgbClr val="333333"/>
                </a:solidFill>
                <a:effectLst/>
                <a:latin typeface="HelveticaNeue Regular"/>
              </a:rPr>
              <a:t>Object-Oriented</a:t>
            </a:r>
            <a:r>
              <a:rPr lang="sk-SK" b="0" i="0" dirty="0">
                <a:solidFill>
                  <a:srgbClr val="333333"/>
                </a:solidFill>
                <a:effectLst/>
                <a:latin typeface="HelveticaNeue Regular"/>
              </a:rPr>
              <a:t> Design </a:t>
            </a:r>
            <a:r>
              <a:rPr lang="sk-SK" b="0" i="0" dirty="0" err="1">
                <a:solidFill>
                  <a:srgbClr val="333333"/>
                </a:solidFill>
                <a:effectLst/>
                <a:latin typeface="HelveticaNeue Regular"/>
              </a:rPr>
              <a:t>Patterns</a:t>
            </a:r>
            <a:r>
              <a:rPr lang="sk-SK" b="0" i="0" dirty="0">
                <a:solidFill>
                  <a:srgbClr val="333333"/>
                </a:solidFill>
                <a:effectLst/>
                <a:latin typeface="HelveticaNeue Regular"/>
              </a:rPr>
              <a:t> </a:t>
            </a:r>
            <a:r>
              <a:rPr lang="sk-SK" b="0" i="0" dirty="0" err="1">
                <a:solidFill>
                  <a:srgbClr val="333333"/>
                </a:solidFill>
                <a:effectLst/>
                <a:latin typeface="HelveticaNeue Regular"/>
              </a:rPr>
              <a:t>with</a:t>
            </a:r>
            <a:r>
              <a:rPr lang="sk-SK" dirty="0">
                <a:solidFill>
                  <a:srgbClr val="333333"/>
                </a:solidFill>
                <a:latin typeface="HelveticaNeue Regular"/>
              </a:rPr>
              <a:t> </a:t>
            </a:r>
            <a:r>
              <a:rPr lang="sk-SK" b="0" i="0" dirty="0" err="1">
                <a:solidFill>
                  <a:srgbClr val="333333"/>
                </a:solidFill>
                <a:effectLst/>
                <a:latin typeface="HelveticaNeue Regular"/>
              </a:rPr>
              <a:t>Intrinsic</a:t>
            </a:r>
            <a:r>
              <a:rPr lang="sk-SK" b="0" i="0" dirty="0">
                <a:solidFill>
                  <a:srgbClr val="333333"/>
                </a:solidFill>
                <a:effectLst/>
                <a:latin typeface="HelveticaNeue Regular"/>
              </a:rPr>
              <a:t> </a:t>
            </a:r>
            <a:r>
              <a:rPr lang="sk-SK" b="0" i="0" dirty="0" err="1">
                <a:solidFill>
                  <a:srgbClr val="333333"/>
                </a:solidFill>
                <a:effectLst/>
                <a:latin typeface="HelveticaNeue Regular"/>
              </a:rPr>
              <a:t>Aspect-Oriented</a:t>
            </a:r>
            <a:r>
              <a:rPr lang="sk-SK" b="0" i="0" dirty="0">
                <a:solidFill>
                  <a:srgbClr val="333333"/>
                </a:solidFill>
                <a:effectLst/>
                <a:latin typeface="HelveticaNeue Regular"/>
              </a:rPr>
              <a:t> Design </a:t>
            </a:r>
            <a:r>
              <a:rPr lang="sk-SK" b="0" i="0" dirty="0" err="1">
                <a:solidFill>
                  <a:srgbClr val="333333"/>
                </a:solidFill>
                <a:effectLst/>
                <a:latin typeface="HelveticaNeue Regular"/>
              </a:rPr>
              <a:t>Patterns</a:t>
            </a:r>
            <a:r>
              <a:rPr lang="sk-SK" b="0" i="0" dirty="0">
                <a:solidFill>
                  <a:srgbClr val="333333"/>
                </a:solidFill>
                <a:effectLst/>
                <a:latin typeface="HelveticaNeue Regular"/>
              </a:rPr>
              <a:t>," </a:t>
            </a:r>
            <a:r>
              <a:rPr lang="sk-SK" b="0" i="1" dirty="0">
                <a:solidFill>
                  <a:srgbClr val="333333"/>
                </a:solidFill>
                <a:effectLst/>
                <a:latin typeface="HelveticaNeue Regular"/>
              </a:rPr>
              <a:t>2011 </a:t>
            </a:r>
            <a:r>
              <a:rPr lang="sk-SK" b="0" i="1" dirty="0" err="1">
                <a:solidFill>
                  <a:srgbClr val="333333"/>
                </a:solidFill>
                <a:effectLst/>
                <a:latin typeface="HelveticaNeue Regular"/>
              </a:rPr>
              <a:t>Second</a:t>
            </a:r>
            <a:r>
              <a:rPr lang="sk-SK" b="0" i="1" dirty="0">
                <a:solidFill>
                  <a:srgbClr val="333333"/>
                </a:solidFill>
                <a:effectLst/>
                <a:latin typeface="HelveticaNeue Regular"/>
              </a:rPr>
              <a:t> </a:t>
            </a:r>
            <a:r>
              <a:rPr lang="sk-SK" b="0" i="1" dirty="0" err="1">
                <a:solidFill>
                  <a:srgbClr val="333333"/>
                </a:solidFill>
                <a:effectLst/>
                <a:latin typeface="HelveticaNeue Regular"/>
              </a:rPr>
              <a:t>Eastern</a:t>
            </a:r>
            <a:r>
              <a:rPr lang="sk-SK" b="0" i="1" dirty="0">
                <a:solidFill>
                  <a:srgbClr val="333333"/>
                </a:solidFill>
                <a:effectLst/>
                <a:latin typeface="HelveticaNeue Regular"/>
              </a:rPr>
              <a:t> </a:t>
            </a:r>
            <a:r>
              <a:rPr lang="sk-SK" b="0" i="1" dirty="0" err="1">
                <a:solidFill>
                  <a:srgbClr val="333333"/>
                </a:solidFill>
                <a:effectLst/>
                <a:latin typeface="HelveticaNeue Regular"/>
              </a:rPr>
              <a:t>European</a:t>
            </a:r>
            <a:r>
              <a:rPr lang="sk-SK" b="0" i="1" dirty="0">
                <a:solidFill>
                  <a:srgbClr val="333333"/>
                </a:solidFill>
                <a:effectLst/>
                <a:latin typeface="HelveticaNeue Regular"/>
              </a:rPr>
              <a:t> </a:t>
            </a:r>
            <a:r>
              <a:rPr lang="sk-SK" b="0" i="1" dirty="0" err="1">
                <a:solidFill>
                  <a:srgbClr val="333333"/>
                </a:solidFill>
                <a:effectLst/>
                <a:latin typeface="HelveticaNeue Regular"/>
              </a:rPr>
              <a:t>Regional</a:t>
            </a:r>
            <a:r>
              <a:rPr lang="sk-SK" b="0" i="1" dirty="0">
                <a:solidFill>
                  <a:srgbClr val="333333"/>
                </a:solidFill>
                <a:effectLst/>
                <a:latin typeface="HelveticaNeue Regular"/>
              </a:rPr>
              <a:t> </a:t>
            </a:r>
            <a:r>
              <a:rPr lang="sk-SK" b="0" i="1" dirty="0" err="1">
                <a:solidFill>
                  <a:srgbClr val="333333"/>
                </a:solidFill>
                <a:effectLst/>
                <a:latin typeface="HelveticaNeue Regular"/>
              </a:rPr>
              <a:t>Conference</a:t>
            </a:r>
            <a:r>
              <a:rPr lang="sk-SK" b="0" i="1" dirty="0">
                <a:solidFill>
                  <a:srgbClr val="333333"/>
                </a:solidFill>
                <a:effectLst/>
                <a:latin typeface="HelveticaNeue Regular"/>
              </a:rPr>
              <a:t> on </a:t>
            </a:r>
            <a:r>
              <a:rPr lang="sk-SK" b="0" i="1" dirty="0" err="1">
                <a:solidFill>
                  <a:srgbClr val="333333"/>
                </a:solidFill>
                <a:effectLst/>
                <a:latin typeface="HelveticaNeue Regular"/>
              </a:rPr>
              <a:t>the</a:t>
            </a:r>
            <a:r>
              <a:rPr lang="sk-SK" b="0" i="1" dirty="0">
                <a:solidFill>
                  <a:srgbClr val="333333"/>
                </a:solidFill>
                <a:effectLst/>
                <a:latin typeface="HelveticaNeue Regular"/>
              </a:rPr>
              <a:t> </a:t>
            </a:r>
            <a:r>
              <a:rPr lang="sk-SK" b="0" i="1" dirty="0" err="1">
                <a:solidFill>
                  <a:srgbClr val="333333"/>
                </a:solidFill>
                <a:effectLst/>
                <a:latin typeface="HelveticaNeue Regular"/>
              </a:rPr>
              <a:t>Engineering</a:t>
            </a:r>
            <a:r>
              <a:rPr lang="sk-SK" b="0" i="1" dirty="0">
                <a:solidFill>
                  <a:srgbClr val="333333"/>
                </a:solidFill>
                <a:effectLst/>
                <a:latin typeface="HelveticaNeue Regular"/>
              </a:rPr>
              <a:t> of </a:t>
            </a:r>
            <a:r>
              <a:rPr lang="sk-SK" b="0" i="1" dirty="0" err="1">
                <a:solidFill>
                  <a:srgbClr val="333333"/>
                </a:solidFill>
                <a:effectLst/>
                <a:latin typeface="HelveticaNeue Regular"/>
              </a:rPr>
              <a:t>Computer</a:t>
            </a:r>
            <a:r>
              <a:rPr lang="sk-SK" b="0" i="1" dirty="0">
                <a:solidFill>
                  <a:srgbClr val="333333"/>
                </a:solidFill>
                <a:effectLst/>
                <a:latin typeface="HelveticaNeue Regular"/>
              </a:rPr>
              <a:t> </a:t>
            </a:r>
            <a:r>
              <a:rPr lang="sk-SK" b="0" i="1" dirty="0" err="1">
                <a:solidFill>
                  <a:srgbClr val="333333"/>
                </a:solidFill>
                <a:effectLst/>
                <a:latin typeface="HelveticaNeue Regular"/>
              </a:rPr>
              <a:t>Based</a:t>
            </a:r>
            <a:r>
              <a:rPr lang="sk-SK" b="0" i="1" dirty="0">
                <a:solidFill>
                  <a:srgbClr val="333333"/>
                </a:solidFill>
                <a:effectLst/>
                <a:latin typeface="HelveticaNeue Regular"/>
              </a:rPr>
              <a:t> Systems</a:t>
            </a:r>
            <a:r>
              <a:rPr lang="sk-SK" b="0" i="0" dirty="0">
                <a:solidFill>
                  <a:srgbClr val="333333"/>
                </a:solidFill>
                <a:effectLst/>
                <a:latin typeface="HelveticaNeue Regular"/>
              </a:rPr>
              <a:t>, Bratislava, Slovakia, 2011, </a:t>
            </a:r>
            <a:r>
              <a:rPr lang="sk-SK" b="0" i="0" dirty="0" err="1">
                <a:solidFill>
                  <a:srgbClr val="333333"/>
                </a:solidFill>
                <a:effectLst/>
                <a:latin typeface="HelveticaNeue Regular"/>
              </a:rPr>
              <a:t>pp</a:t>
            </a:r>
            <a:r>
              <a:rPr lang="sk-SK" b="0" i="0" dirty="0">
                <a:solidFill>
                  <a:srgbClr val="333333"/>
                </a:solidFill>
                <a:effectLst/>
                <a:latin typeface="HelveticaNeue Regular"/>
              </a:rPr>
              <a:t>. 19-26, </a:t>
            </a:r>
            <a:r>
              <a:rPr lang="sk-SK" b="0" i="0" dirty="0" err="1">
                <a:solidFill>
                  <a:srgbClr val="333333"/>
                </a:solidFill>
                <a:effectLst/>
                <a:latin typeface="HelveticaNeue Regular"/>
              </a:rPr>
              <a:t>doi</a:t>
            </a:r>
            <a:r>
              <a:rPr lang="sk-SK" b="0" i="0" dirty="0">
                <a:solidFill>
                  <a:srgbClr val="333333"/>
                </a:solidFill>
                <a:effectLst/>
                <a:latin typeface="HelveticaNeue Regular"/>
              </a:rPr>
              <a:t>: 10.1109/ECBS-EERC.2011.13.</a:t>
            </a:r>
            <a:endParaRPr lang="sk-SK" dirty="0"/>
          </a:p>
        </p:txBody>
      </p:sp>
    </p:spTree>
    <p:extLst>
      <p:ext uri="{BB962C8B-B14F-4D97-AF65-F5344CB8AC3E}">
        <p14:creationId xmlns:p14="http://schemas.microsoft.com/office/powerpoint/2010/main" val="2691810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7AB467-46B5-DE4D-A06F-8CFE0F432E30}"/>
              </a:ext>
            </a:extLst>
          </p:cNvPr>
          <p:cNvSpPr>
            <a:spLocks noGrp="1"/>
          </p:cNvSpPr>
          <p:nvPr>
            <p:ph type="title"/>
          </p:nvPr>
        </p:nvSpPr>
        <p:spPr>
          <a:xfrm>
            <a:off x="401172" y="210030"/>
            <a:ext cx="8596668" cy="1320800"/>
          </a:xfrm>
        </p:spPr>
        <p:txBody>
          <a:bodyPr>
            <a:normAutofit fontScale="90000"/>
          </a:bodyPr>
          <a:lstStyle/>
          <a:p>
            <a:r>
              <a:rPr lang="sk-SK" sz="6000" b="1" dirty="0" err="1"/>
              <a:t>Replacing</a:t>
            </a:r>
            <a:r>
              <a:rPr lang="sk-SK" sz="6000" b="1" dirty="0"/>
              <a:t> OOP </a:t>
            </a:r>
            <a:r>
              <a:rPr lang="sk-SK" sz="6000" b="1" dirty="0" err="1"/>
              <a:t>Patterns</a:t>
            </a:r>
            <a:r>
              <a:rPr lang="sk-SK" sz="6000" b="1" dirty="0"/>
              <a:t> </a:t>
            </a:r>
            <a:r>
              <a:rPr lang="sk-SK" sz="6000" b="1" dirty="0" err="1"/>
              <a:t>With</a:t>
            </a:r>
            <a:r>
              <a:rPr lang="sk-SK" sz="6000" b="1" dirty="0"/>
              <a:t> AOP </a:t>
            </a:r>
            <a:r>
              <a:rPr lang="sk-SK" sz="6000" b="1" dirty="0" err="1"/>
              <a:t>Intrinsic</a:t>
            </a:r>
            <a:r>
              <a:rPr lang="sk-SK" sz="6000" b="1" dirty="0"/>
              <a:t> </a:t>
            </a:r>
            <a:r>
              <a:rPr lang="sk-SK" sz="6000" b="1" dirty="0" err="1"/>
              <a:t>Ones</a:t>
            </a:r>
            <a:endParaRPr lang="sk-SK" sz="6000" b="1" dirty="0"/>
          </a:p>
        </p:txBody>
      </p:sp>
      <p:sp>
        <p:nvSpPr>
          <p:cNvPr id="4" name="BlokTextu 3">
            <a:extLst>
              <a:ext uri="{FF2B5EF4-FFF2-40B4-BE49-F238E27FC236}">
                <a16:creationId xmlns:a16="http://schemas.microsoft.com/office/drawing/2014/main" id="{C7729E2A-50C2-1489-16D3-1F50BC4B21F6}"/>
              </a:ext>
            </a:extLst>
          </p:cNvPr>
          <p:cNvSpPr txBox="1"/>
          <p:nvPr/>
        </p:nvSpPr>
        <p:spPr>
          <a:xfrm>
            <a:off x="3323235" y="5441197"/>
            <a:ext cx="8527144" cy="1200329"/>
          </a:xfrm>
          <a:prstGeom prst="rect">
            <a:avLst/>
          </a:prstGeom>
          <a:noFill/>
        </p:spPr>
        <p:txBody>
          <a:bodyPr wrap="square" rtlCol="0">
            <a:spAutoFit/>
          </a:bodyPr>
          <a:lstStyle/>
          <a:p>
            <a:r>
              <a:rPr lang="en-US" dirty="0"/>
              <a:t>Adapted from: </a:t>
            </a:r>
            <a:r>
              <a:rPr lang="sk-SK" b="0" i="0" dirty="0">
                <a:solidFill>
                  <a:srgbClr val="333333"/>
                </a:solidFill>
                <a:effectLst/>
                <a:latin typeface="HelveticaNeue Regular"/>
              </a:rPr>
              <a:t>P. </a:t>
            </a:r>
            <a:r>
              <a:rPr lang="sk-SK" b="0" i="0" dirty="0" err="1">
                <a:solidFill>
                  <a:srgbClr val="333333"/>
                </a:solidFill>
                <a:effectLst/>
                <a:latin typeface="HelveticaNeue Regular"/>
              </a:rPr>
              <a:t>Baca</a:t>
            </a:r>
            <a:r>
              <a:rPr lang="sk-SK" b="0" i="0" dirty="0">
                <a:solidFill>
                  <a:srgbClr val="333333"/>
                </a:solidFill>
                <a:effectLst/>
                <a:latin typeface="HelveticaNeue Regular"/>
              </a:rPr>
              <a:t> and V. </a:t>
            </a:r>
            <a:r>
              <a:rPr lang="sk-SK" b="0" i="0" dirty="0" err="1">
                <a:solidFill>
                  <a:srgbClr val="333333"/>
                </a:solidFill>
                <a:effectLst/>
                <a:latin typeface="HelveticaNeue Regular"/>
              </a:rPr>
              <a:t>Vranic</a:t>
            </a:r>
            <a:r>
              <a:rPr lang="sk-SK" b="0" i="0" dirty="0">
                <a:solidFill>
                  <a:srgbClr val="333333"/>
                </a:solidFill>
                <a:effectLst/>
                <a:latin typeface="HelveticaNeue Regular"/>
              </a:rPr>
              <a:t>, "</a:t>
            </a:r>
            <a:r>
              <a:rPr lang="sk-SK" b="0" i="0" dirty="0" err="1">
                <a:solidFill>
                  <a:srgbClr val="333333"/>
                </a:solidFill>
                <a:effectLst/>
                <a:latin typeface="HelveticaNeue Regular"/>
              </a:rPr>
              <a:t>Replacing</a:t>
            </a:r>
            <a:r>
              <a:rPr lang="sk-SK" b="0" i="0" dirty="0">
                <a:solidFill>
                  <a:srgbClr val="333333"/>
                </a:solidFill>
                <a:effectLst/>
                <a:latin typeface="HelveticaNeue Regular"/>
              </a:rPr>
              <a:t> </a:t>
            </a:r>
            <a:r>
              <a:rPr lang="sk-SK" b="0" i="0" dirty="0" err="1">
                <a:solidFill>
                  <a:srgbClr val="333333"/>
                </a:solidFill>
                <a:effectLst/>
                <a:latin typeface="HelveticaNeue Regular"/>
              </a:rPr>
              <a:t>Object-Oriented</a:t>
            </a:r>
            <a:r>
              <a:rPr lang="sk-SK" b="0" i="0" dirty="0">
                <a:solidFill>
                  <a:srgbClr val="333333"/>
                </a:solidFill>
                <a:effectLst/>
                <a:latin typeface="HelveticaNeue Regular"/>
              </a:rPr>
              <a:t> Design </a:t>
            </a:r>
            <a:r>
              <a:rPr lang="sk-SK" b="0" i="0" dirty="0" err="1">
                <a:solidFill>
                  <a:srgbClr val="333333"/>
                </a:solidFill>
                <a:effectLst/>
                <a:latin typeface="HelveticaNeue Regular"/>
              </a:rPr>
              <a:t>Patterns</a:t>
            </a:r>
            <a:r>
              <a:rPr lang="sk-SK" b="0" i="0" dirty="0">
                <a:solidFill>
                  <a:srgbClr val="333333"/>
                </a:solidFill>
                <a:effectLst/>
                <a:latin typeface="HelveticaNeue Regular"/>
              </a:rPr>
              <a:t> </a:t>
            </a:r>
            <a:r>
              <a:rPr lang="sk-SK" b="0" i="0" dirty="0" err="1">
                <a:solidFill>
                  <a:srgbClr val="333333"/>
                </a:solidFill>
                <a:effectLst/>
                <a:latin typeface="HelveticaNeue Regular"/>
              </a:rPr>
              <a:t>with</a:t>
            </a:r>
            <a:r>
              <a:rPr lang="sk-SK" dirty="0">
                <a:solidFill>
                  <a:srgbClr val="333333"/>
                </a:solidFill>
                <a:latin typeface="HelveticaNeue Regular"/>
              </a:rPr>
              <a:t> </a:t>
            </a:r>
            <a:r>
              <a:rPr lang="sk-SK" b="0" i="0" dirty="0" err="1">
                <a:solidFill>
                  <a:srgbClr val="333333"/>
                </a:solidFill>
                <a:effectLst/>
                <a:latin typeface="HelveticaNeue Regular"/>
              </a:rPr>
              <a:t>Intrinsic</a:t>
            </a:r>
            <a:r>
              <a:rPr lang="sk-SK" b="0" i="0" dirty="0">
                <a:solidFill>
                  <a:srgbClr val="333333"/>
                </a:solidFill>
                <a:effectLst/>
                <a:latin typeface="HelveticaNeue Regular"/>
              </a:rPr>
              <a:t> </a:t>
            </a:r>
            <a:r>
              <a:rPr lang="sk-SK" b="0" i="0" dirty="0" err="1">
                <a:solidFill>
                  <a:srgbClr val="333333"/>
                </a:solidFill>
                <a:effectLst/>
                <a:latin typeface="HelveticaNeue Regular"/>
              </a:rPr>
              <a:t>Aspect-Oriented</a:t>
            </a:r>
            <a:r>
              <a:rPr lang="sk-SK" b="0" i="0" dirty="0">
                <a:solidFill>
                  <a:srgbClr val="333333"/>
                </a:solidFill>
                <a:effectLst/>
                <a:latin typeface="HelveticaNeue Regular"/>
              </a:rPr>
              <a:t> Design </a:t>
            </a:r>
            <a:r>
              <a:rPr lang="sk-SK" b="0" i="0" dirty="0" err="1">
                <a:solidFill>
                  <a:srgbClr val="333333"/>
                </a:solidFill>
                <a:effectLst/>
                <a:latin typeface="HelveticaNeue Regular"/>
              </a:rPr>
              <a:t>Patterns</a:t>
            </a:r>
            <a:r>
              <a:rPr lang="sk-SK" b="0" i="0" dirty="0">
                <a:solidFill>
                  <a:srgbClr val="333333"/>
                </a:solidFill>
                <a:effectLst/>
                <a:latin typeface="HelveticaNeue Regular"/>
              </a:rPr>
              <a:t>," </a:t>
            </a:r>
            <a:r>
              <a:rPr lang="sk-SK" b="0" i="1" dirty="0">
                <a:solidFill>
                  <a:srgbClr val="333333"/>
                </a:solidFill>
                <a:effectLst/>
                <a:latin typeface="HelveticaNeue Regular"/>
              </a:rPr>
              <a:t>2011 </a:t>
            </a:r>
            <a:r>
              <a:rPr lang="sk-SK" b="0" i="1" dirty="0" err="1">
                <a:solidFill>
                  <a:srgbClr val="333333"/>
                </a:solidFill>
                <a:effectLst/>
                <a:latin typeface="HelveticaNeue Regular"/>
              </a:rPr>
              <a:t>Second</a:t>
            </a:r>
            <a:r>
              <a:rPr lang="sk-SK" b="0" i="1" dirty="0">
                <a:solidFill>
                  <a:srgbClr val="333333"/>
                </a:solidFill>
                <a:effectLst/>
                <a:latin typeface="HelveticaNeue Regular"/>
              </a:rPr>
              <a:t> </a:t>
            </a:r>
            <a:r>
              <a:rPr lang="sk-SK" b="0" i="1" dirty="0" err="1">
                <a:solidFill>
                  <a:srgbClr val="333333"/>
                </a:solidFill>
                <a:effectLst/>
                <a:latin typeface="HelveticaNeue Regular"/>
              </a:rPr>
              <a:t>Eastern</a:t>
            </a:r>
            <a:r>
              <a:rPr lang="sk-SK" b="0" i="1" dirty="0">
                <a:solidFill>
                  <a:srgbClr val="333333"/>
                </a:solidFill>
                <a:effectLst/>
                <a:latin typeface="HelveticaNeue Regular"/>
              </a:rPr>
              <a:t> </a:t>
            </a:r>
            <a:r>
              <a:rPr lang="sk-SK" b="0" i="1" dirty="0" err="1">
                <a:solidFill>
                  <a:srgbClr val="333333"/>
                </a:solidFill>
                <a:effectLst/>
                <a:latin typeface="HelveticaNeue Regular"/>
              </a:rPr>
              <a:t>European</a:t>
            </a:r>
            <a:r>
              <a:rPr lang="sk-SK" b="0" i="1" dirty="0">
                <a:solidFill>
                  <a:srgbClr val="333333"/>
                </a:solidFill>
                <a:effectLst/>
                <a:latin typeface="HelveticaNeue Regular"/>
              </a:rPr>
              <a:t> </a:t>
            </a:r>
            <a:r>
              <a:rPr lang="sk-SK" b="0" i="1" dirty="0" err="1">
                <a:solidFill>
                  <a:srgbClr val="333333"/>
                </a:solidFill>
                <a:effectLst/>
                <a:latin typeface="HelveticaNeue Regular"/>
              </a:rPr>
              <a:t>Regional</a:t>
            </a:r>
            <a:r>
              <a:rPr lang="sk-SK" b="0" i="1" dirty="0">
                <a:solidFill>
                  <a:srgbClr val="333333"/>
                </a:solidFill>
                <a:effectLst/>
                <a:latin typeface="HelveticaNeue Regular"/>
              </a:rPr>
              <a:t> </a:t>
            </a:r>
            <a:r>
              <a:rPr lang="sk-SK" b="0" i="1" dirty="0" err="1">
                <a:solidFill>
                  <a:srgbClr val="333333"/>
                </a:solidFill>
                <a:effectLst/>
                <a:latin typeface="HelveticaNeue Regular"/>
              </a:rPr>
              <a:t>Conference</a:t>
            </a:r>
            <a:r>
              <a:rPr lang="sk-SK" b="0" i="1" dirty="0">
                <a:solidFill>
                  <a:srgbClr val="333333"/>
                </a:solidFill>
                <a:effectLst/>
                <a:latin typeface="HelveticaNeue Regular"/>
              </a:rPr>
              <a:t> on </a:t>
            </a:r>
            <a:r>
              <a:rPr lang="sk-SK" b="0" i="1" dirty="0" err="1">
                <a:solidFill>
                  <a:srgbClr val="333333"/>
                </a:solidFill>
                <a:effectLst/>
                <a:latin typeface="HelveticaNeue Regular"/>
              </a:rPr>
              <a:t>the</a:t>
            </a:r>
            <a:r>
              <a:rPr lang="sk-SK" b="0" i="1" dirty="0">
                <a:solidFill>
                  <a:srgbClr val="333333"/>
                </a:solidFill>
                <a:effectLst/>
                <a:latin typeface="HelveticaNeue Regular"/>
              </a:rPr>
              <a:t> </a:t>
            </a:r>
            <a:r>
              <a:rPr lang="sk-SK" b="0" i="1" dirty="0" err="1">
                <a:solidFill>
                  <a:srgbClr val="333333"/>
                </a:solidFill>
                <a:effectLst/>
                <a:latin typeface="HelveticaNeue Regular"/>
              </a:rPr>
              <a:t>Engineering</a:t>
            </a:r>
            <a:r>
              <a:rPr lang="sk-SK" b="0" i="1" dirty="0">
                <a:solidFill>
                  <a:srgbClr val="333333"/>
                </a:solidFill>
                <a:effectLst/>
                <a:latin typeface="HelveticaNeue Regular"/>
              </a:rPr>
              <a:t> of </a:t>
            </a:r>
            <a:r>
              <a:rPr lang="sk-SK" b="0" i="1" dirty="0" err="1">
                <a:solidFill>
                  <a:srgbClr val="333333"/>
                </a:solidFill>
                <a:effectLst/>
                <a:latin typeface="HelveticaNeue Regular"/>
              </a:rPr>
              <a:t>Computer</a:t>
            </a:r>
            <a:r>
              <a:rPr lang="sk-SK" b="0" i="1" dirty="0">
                <a:solidFill>
                  <a:srgbClr val="333333"/>
                </a:solidFill>
                <a:effectLst/>
                <a:latin typeface="HelveticaNeue Regular"/>
              </a:rPr>
              <a:t> </a:t>
            </a:r>
            <a:r>
              <a:rPr lang="sk-SK" b="0" i="1" dirty="0" err="1">
                <a:solidFill>
                  <a:srgbClr val="333333"/>
                </a:solidFill>
                <a:effectLst/>
                <a:latin typeface="HelveticaNeue Regular"/>
              </a:rPr>
              <a:t>Based</a:t>
            </a:r>
            <a:r>
              <a:rPr lang="sk-SK" b="0" i="1" dirty="0">
                <a:solidFill>
                  <a:srgbClr val="333333"/>
                </a:solidFill>
                <a:effectLst/>
                <a:latin typeface="HelveticaNeue Regular"/>
              </a:rPr>
              <a:t> Systems</a:t>
            </a:r>
            <a:r>
              <a:rPr lang="sk-SK" b="0" i="0" dirty="0">
                <a:solidFill>
                  <a:srgbClr val="333333"/>
                </a:solidFill>
                <a:effectLst/>
                <a:latin typeface="HelveticaNeue Regular"/>
              </a:rPr>
              <a:t>, Bratislava, Slovakia, 2011, </a:t>
            </a:r>
            <a:r>
              <a:rPr lang="sk-SK" b="0" i="0" dirty="0" err="1">
                <a:solidFill>
                  <a:srgbClr val="333333"/>
                </a:solidFill>
                <a:effectLst/>
                <a:latin typeface="HelveticaNeue Regular"/>
              </a:rPr>
              <a:t>pp</a:t>
            </a:r>
            <a:r>
              <a:rPr lang="sk-SK" b="0" i="0" dirty="0">
                <a:solidFill>
                  <a:srgbClr val="333333"/>
                </a:solidFill>
                <a:effectLst/>
                <a:latin typeface="HelveticaNeue Regular"/>
              </a:rPr>
              <a:t>. 19-26, </a:t>
            </a:r>
            <a:r>
              <a:rPr lang="sk-SK" b="0" i="0" dirty="0" err="1">
                <a:solidFill>
                  <a:srgbClr val="333333"/>
                </a:solidFill>
                <a:effectLst/>
                <a:latin typeface="HelveticaNeue Regular"/>
              </a:rPr>
              <a:t>doi</a:t>
            </a:r>
            <a:r>
              <a:rPr lang="sk-SK" b="0" i="0" dirty="0">
                <a:solidFill>
                  <a:srgbClr val="333333"/>
                </a:solidFill>
                <a:effectLst/>
                <a:latin typeface="HelveticaNeue Regular"/>
              </a:rPr>
              <a:t>: 10.1109/ECBS-EERC.2011.13.</a:t>
            </a:r>
            <a:endParaRPr lang="sk-SK" dirty="0"/>
          </a:p>
        </p:txBody>
      </p:sp>
      <p:sp>
        <p:nvSpPr>
          <p:cNvPr id="5" name="BlokTextu 4">
            <a:extLst>
              <a:ext uri="{FF2B5EF4-FFF2-40B4-BE49-F238E27FC236}">
                <a16:creationId xmlns:a16="http://schemas.microsoft.com/office/drawing/2014/main" id="{54F7D7C2-24E0-92FB-91DD-0998B8FAD5AA}"/>
              </a:ext>
            </a:extLst>
          </p:cNvPr>
          <p:cNvSpPr txBox="1"/>
          <p:nvPr/>
        </p:nvSpPr>
        <p:spPr>
          <a:xfrm>
            <a:off x="6756741" y="1982223"/>
            <a:ext cx="5548210" cy="830997"/>
          </a:xfrm>
          <a:prstGeom prst="rect">
            <a:avLst/>
          </a:prstGeom>
          <a:noFill/>
        </p:spPr>
        <p:txBody>
          <a:bodyPr wrap="square" rtlCol="0">
            <a:spAutoFit/>
          </a:bodyPr>
          <a:lstStyle/>
          <a:p>
            <a:r>
              <a:rPr lang="sk-SK" sz="2400" b="1" dirty="0" err="1"/>
              <a:t>Each</a:t>
            </a:r>
            <a:r>
              <a:rPr lang="sk-SK" sz="2400" b="1" dirty="0"/>
              <a:t> </a:t>
            </a:r>
            <a:r>
              <a:rPr lang="sk-SK" sz="2400" b="1" dirty="0" err="1"/>
              <a:t>is</a:t>
            </a:r>
            <a:r>
              <a:rPr lang="sk-SK" sz="2400" b="1" dirty="0"/>
              <a:t> </a:t>
            </a:r>
            <a:r>
              <a:rPr lang="sk-SK" sz="2400" b="1" dirty="0" err="1"/>
              <a:t>Replaced</a:t>
            </a:r>
            <a:r>
              <a:rPr lang="sk-SK" sz="2400" b="1" dirty="0"/>
              <a:t> </a:t>
            </a:r>
            <a:endParaRPr lang="en-US" sz="2400" b="1" dirty="0"/>
          </a:p>
          <a:p>
            <a:r>
              <a:rPr lang="en-US" sz="2400" b="1" dirty="0"/>
              <a:t>	W</a:t>
            </a:r>
            <a:r>
              <a:rPr lang="sk-SK" sz="2400" b="1" dirty="0" err="1"/>
              <a:t>ith</a:t>
            </a:r>
            <a:endParaRPr lang="sk-SK" sz="2400" b="1" dirty="0"/>
          </a:p>
        </p:txBody>
      </p:sp>
      <p:sp>
        <p:nvSpPr>
          <p:cNvPr id="6" name="Ovál 5">
            <a:extLst>
              <a:ext uri="{FF2B5EF4-FFF2-40B4-BE49-F238E27FC236}">
                <a16:creationId xmlns:a16="http://schemas.microsoft.com/office/drawing/2014/main" id="{FF116684-F23D-28FF-1B14-939F6FB71998}"/>
              </a:ext>
            </a:extLst>
          </p:cNvPr>
          <p:cNvSpPr/>
          <p:nvPr/>
        </p:nvSpPr>
        <p:spPr>
          <a:xfrm>
            <a:off x="2123372" y="1982223"/>
            <a:ext cx="4633369" cy="2970266"/>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k-SK"/>
          </a:p>
        </p:txBody>
      </p:sp>
      <p:sp>
        <p:nvSpPr>
          <p:cNvPr id="7" name="Obdĺžnik: zaoblené rohy 6">
            <a:extLst>
              <a:ext uri="{FF2B5EF4-FFF2-40B4-BE49-F238E27FC236}">
                <a16:creationId xmlns:a16="http://schemas.microsoft.com/office/drawing/2014/main" id="{8FF38796-CF64-802B-A766-D2D8F2DC08DC}"/>
              </a:ext>
            </a:extLst>
          </p:cNvPr>
          <p:cNvSpPr/>
          <p:nvPr/>
        </p:nvSpPr>
        <p:spPr>
          <a:xfrm>
            <a:off x="3553272" y="2435584"/>
            <a:ext cx="2107933" cy="5645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Singleton</a:t>
            </a:r>
            <a:endParaRPr lang="sk-SK" sz="3200" dirty="0"/>
          </a:p>
        </p:txBody>
      </p:sp>
      <p:sp>
        <p:nvSpPr>
          <p:cNvPr id="8" name="Obdĺžnik: zaoblené rohy 7">
            <a:extLst>
              <a:ext uri="{FF2B5EF4-FFF2-40B4-BE49-F238E27FC236}">
                <a16:creationId xmlns:a16="http://schemas.microsoft.com/office/drawing/2014/main" id="{7C05F85F-26F8-B00B-8BFA-828291076DCD}"/>
              </a:ext>
            </a:extLst>
          </p:cNvPr>
          <p:cNvSpPr/>
          <p:nvPr/>
        </p:nvSpPr>
        <p:spPr>
          <a:xfrm>
            <a:off x="2703406" y="3275174"/>
            <a:ext cx="3618176" cy="5645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Abstract Factory</a:t>
            </a:r>
            <a:endParaRPr lang="sk-SK" sz="3200" dirty="0"/>
          </a:p>
        </p:txBody>
      </p:sp>
      <p:sp>
        <p:nvSpPr>
          <p:cNvPr id="9" name="Obdĺžnik: zaoblené rohy 8">
            <a:extLst>
              <a:ext uri="{FF2B5EF4-FFF2-40B4-BE49-F238E27FC236}">
                <a16:creationId xmlns:a16="http://schemas.microsoft.com/office/drawing/2014/main" id="{3D22B432-2225-7003-93B2-D4072364067C}"/>
              </a:ext>
            </a:extLst>
          </p:cNvPr>
          <p:cNvSpPr/>
          <p:nvPr/>
        </p:nvSpPr>
        <p:spPr>
          <a:xfrm>
            <a:off x="3386089" y="4122894"/>
            <a:ext cx="2107933" cy="5645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Flyweight</a:t>
            </a:r>
            <a:endParaRPr lang="sk-SK" sz="3200" dirty="0"/>
          </a:p>
        </p:txBody>
      </p:sp>
      <p:sp>
        <p:nvSpPr>
          <p:cNvPr id="10" name="Šípka: doprava 9">
            <a:extLst>
              <a:ext uri="{FF2B5EF4-FFF2-40B4-BE49-F238E27FC236}">
                <a16:creationId xmlns:a16="http://schemas.microsoft.com/office/drawing/2014/main" id="{7C18D518-AF7E-2219-AABC-87421D144E4F}"/>
              </a:ext>
            </a:extLst>
          </p:cNvPr>
          <p:cNvSpPr/>
          <p:nvPr/>
        </p:nvSpPr>
        <p:spPr>
          <a:xfrm>
            <a:off x="6996987" y="2854076"/>
            <a:ext cx="1399217" cy="13010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vál 12">
            <a:extLst>
              <a:ext uri="{FF2B5EF4-FFF2-40B4-BE49-F238E27FC236}">
                <a16:creationId xmlns:a16="http://schemas.microsoft.com/office/drawing/2014/main" id="{7AEDE37F-A02E-CE2C-3AA2-88494E6805F1}"/>
              </a:ext>
            </a:extLst>
          </p:cNvPr>
          <p:cNvSpPr/>
          <p:nvPr/>
        </p:nvSpPr>
        <p:spPr>
          <a:xfrm>
            <a:off x="8773073" y="2514323"/>
            <a:ext cx="3043001" cy="2086298"/>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sk-SK" sz="3600" b="1" dirty="0" err="1"/>
              <a:t>Cuckoo</a:t>
            </a:r>
            <a:r>
              <a:rPr lang="en-US" sz="3600" b="1" dirty="0"/>
              <a:t>’s Egg</a:t>
            </a:r>
            <a:endParaRPr lang="sk-SK" sz="3600" dirty="0"/>
          </a:p>
        </p:txBody>
      </p:sp>
    </p:spTree>
    <p:extLst>
      <p:ext uri="{BB962C8B-B14F-4D97-AF65-F5344CB8AC3E}">
        <p14:creationId xmlns:p14="http://schemas.microsoft.com/office/powerpoint/2010/main" val="2887325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1ED703-0B55-3041-510A-28E5E99A7DCE}"/>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674DC0C3-E19C-4631-F5BB-9A203ADA2F68}"/>
              </a:ext>
            </a:extLst>
          </p:cNvPr>
          <p:cNvSpPr>
            <a:spLocks noGrp="1"/>
          </p:cNvSpPr>
          <p:nvPr>
            <p:ph idx="1"/>
          </p:nvPr>
        </p:nvSpPr>
        <p:spPr/>
        <p:txBody>
          <a:bodyPr/>
          <a:lstStyle/>
          <a:p>
            <a:endParaRPr lang="sk-SK"/>
          </a:p>
        </p:txBody>
      </p:sp>
      <p:pic>
        <p:nvPicPr>
          <p:cNvPr id="5" name="Obrázok 4">
            <a:extLst>
              <a:ext uri="{FF2B5EF4-FFF2-40B4-BE49-F238E27FC236}">
                <a16:creationId xmlns:a16="http://schemas.microsoft.com/office/drawing/2014/main" id="{D682B795-B650-37B7-1ED1-B9B0B8037372}"/>
              </a:ext>
            </a:extLst>
          </p:cNvPr>
          <p:cNvPicPr>
            <a:picLocks noChangeAspect="1"/>
          </p:cNvPicPr>
          <p:nvPr/>
        </p:nvPicPr>
        <p:blipFill>
          <a:blip r:embed="rId2"/>
          <a:stretch>
            <a:fillRect/>
          </a:stretch>
        </p:blipFill>
        <p:spPr>
          <a:xfrm>
            <a:off x="102403" y="-20619"/>
            <a:ext cx="11369653" cy="5838779"/>
          </a:xfrm>
          <a:prstGeom prst="rect">
            <a:avLst/>
          </a:prstGeom>
        </p:spPr>
      </p:pic>
      <p:sp>
        <p:nvSpPr>
          <p:cNvPr id="6" name="BlokTextu 5">
            <a:extLst>
              <a:ext uri="{FF2B5EF4-FFF2-40B4-BE49-F238E27FC236}">
                <a16:creationId xmlns:a16="http://schemas.microsoft.com/office/drawing/2014/main" id="{8D4F56E9-7BC4-5A27-21A4-4BF6121CECC4}"/>
              </a:ext>
            </a:extLst>
          </p:cNvPr>
          <p:cNvSpPr txBox="1"/>
          <p:nvPr/>
        </p:nvSpPr>
        <p:spPr>
          <a:xfrm>
            <a:off x="679380" y="5809205"/>
            <a:ext cx="11369654" cy="923330"/>
          </a:xfrm>
          <a:prstGeom prst="rect">
            <a:avLst/>
          </a:prstGeom>
          <a:noFill/>
        </p:spPr>
        <p:txBody>
          <a:bodyPr wrap="square" rtlCol="0">
            <a:spAutoFit/>
          </a:bodyPr>
          <a:lstStyle/>
          <a:p>
            <a:r>
              <a:rPr lang="en-US" dirty="0"/>
              <a:t>Source: </a:t>
            </a:r>
            <a:r>
              <a:rPr lang="sk-SK" dirty="0"/>
              <a:t>J. </a:t>
            </a:r>
            <a:r>
              <a:rPr lang="sk-SK" dirty="0" err="1"/>
              <a:t>Hannemann</a:t>
            </a:r>
            <a:r>
              <a:rPr lang="sk-SK" dirty="0"/>
              <a:t> and G. </a:t>
            </a:r>
            <a:r>
              <a:rPr lang="sk-SK" dirty="0" err="1"/>
              <a:t>Kiczales</a:t>
            </a:r>
            <a:r>
              <a:rPr lang="sk-SK" dirty="0"/>
              <a:t>, </a:t>
            </a:r>
            <a:r>
              <a:rPr lang="en-US" dirty="0"/>
              <a:t> </a:t>
            </a:r>
            <a:r>
              <a:rPr lang="sk-SK" dirty="0"/>
              <a:t>“Design </a:t>
            </a:r>
            <a:r>
              <a:rPr lang="sk-SK" dirty="0" err="1"/>
              <a:t>pattern</a:t>
            </a:r>
            <a:r>
              <a:rPr lang="sk-SK" dirty="0"/>
              <a:t> </a:t>
            </a:r>
            <a:r>
              <a:rPr lang="sk-SK" dirty="0" err="1"/>
              <a:t>implementation</a:t>
            </a:r>
            <a:r>
              <a:rPr lang="sk-SK" dirty="0"/>
              <a:t> in Java and </a:t>
            </a:r>
            <a:r>
              <a:rPr lang="sk-SK" dirty="0" err="1"/>
              <a:t>AspectJ</a:t>
            </a:r>
            <a:r>
              <a:rPr lang="sk-SK" dirty="0"/>
              <a:t>,” in </a:t>
            </a:r>
            <a:r>
              <a:rPr lang="sk-SK" dirty="0" err="1"/>
              <a:t>Proc</a:t>
            </a:r>
            <a:r>
              <a:rPr lang="sk-SK" dirty="0"/>
              <a:t>. </a:t>
            </a:r>
            <a:endParaRPr lang="en-US" dirty="0"/>
          </a:p>
          <a:p>
            <a:r>
              <a:rPr lang="sk-SK" dirty="0"/>
              <a:t>of 17th ACM SIGPLAN </a:t>
            </a:r>
            <a:r>
              <a:rPr lang="sk-SK" dirty="0" err="1"/>
              <a:t>Conference</a:t>
            </a:r>
            <a:r>
              <a:rPr lang="sk-SK" dirty="0"/>
              <a:t> on </a:t>
            </a:r>
            <a:r>
              <a:rPr lang="sk-SK" dirty="0" err="1"/>
              <a:t>Object-Oriented</a:t>
            </a:r>
            <a:r>
              <a:rPr lang="sk-SK" dirty="0"/>
              <a:t> </a:t>
            </a:r>
            <a:r>
              <a:rPr lang="sk-SK" dirty="0" err="1"/>
              <a:t>Programming</a:t>
            </a:r>
            <a:r>
              <a:rPr lang="sk-SK" dirty="0"/>
              <a:t>, Systems, </a:t>
            </a:r>
            <a:r>
              <a:rPr lang="sk-SK" dirty="0" err="1"/>
              <a:t>Languages</a:t>
            </a:r>
            <a:r>
              <a:rPr lang="sk-SK" dirty="0"/>
              <a:t>, and </a:t>
            </a:r>
            <a:r>
              <a:rPr lang="sk-SK" dirty="0" err="1"/>
              <a:t>Applications</a:t>
            </a:r>
            <a:r>
              <a:rPr lang="sk-SK" dirty="0"/>
              <a:t>, </a:t>
            </a:r>
            <a:endParaRPr lang="en-US" dirty="0"/>
          </a:p>
          <a:p>
            <a:r>
              <a:rPr lang="sk-SK" dirty="0"/>
              <a:t>OOPSLA 2002. Seattle, Washington, USA: ACM, 2002, </a:t>
            </a:r>
            <a:r>
              <a:rPr lang="sk-SK" dirty="0" err="1"/>
              <a:t>pp</a:t>
            </a:r>
            <a:r>
              <a:rPr lang="sk-SK" dirty="0"/>
              <a:t>. 161–173. </a:t>
            </a:r>
          </a:p>
        </p:txBody>
      </p:sp>
    </p:spTree>
    <p:extLst>
      <p:ext uri="{BB962C8B-B14F-4D97-AF65-F5344CB8AC3E}">
        <p14:creationId xmlns:p14="http://schemas.microsoft.com/office/powerpoint/2010/main" val="2424529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0B3325-D194-1156-0503-9A6BAB1463A3}"/>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9AE04223-1EA4-08A3-6EC1-30E33B74F49F}"/>
              </a:ext>
            </a:extLst>
          </p:cNvPr>
          <p:cNvSpPr>
            <a:spLocks noGrp="1"/>
          </p:cNvSpPr>
          <p:nvPr>
            <p:ph idx="1"/>
          </p:nvPr>
        </p:nvSpPr>
        <p:spPr/>
        <p:txBody>
          <a:bodyPr/>
          <a:lstStyle/>
          <a:p>
            <a:endParaRPr lang="sk-SK"/>
          </a:p>
        </p:txBody>
      </p:sp>
      <p:sp>
        <p:nvSpPr>
          <p:cNvPr id="4" name="BlokTextu 3">
            <a:extLst>
              <a:ext uri="{FF2B5EF4-FFF2-40B4-BE49-F238E27FC236}">
                <a16:creationId xmlns:a16="http://schemas.microsoft.com/office/drawing/2014/main" id="{DFC32248-B715-CFE0-8E71-F161D16FCB84}"/>
              </a:ext>
            </a:extLst>
          </p:cNvPr>
          <p:cNvSpPr txBox="1"/>
          <p:nvPr/>
        </p:nvSpPr>
        <p:spPr>
          <a:xfrm>
            <a:off x="679380" y="5809205"/>
            <a:ext cx="11369654" cy="923330"/>
          </a:xfrm>
          <a:prstGeom prst="rect">
            <a:avLst/>
          </a:prstGeom>
          <a:noFill/>
        </p:spPr>
        <p:txBody>
          <a:bodyPr wrap="square" rtlCol="0">
            <a:spAutoFit/>
          </a:bodyPr>
          <a:lstStyle/>
          <a:p>
            <a:r>
              <a:rPr lang="en-US" dirty="0"/>
              <a:t>Source: </a:t>
            </a:r>
            <a:r>
              <a:rPr lang="sk-SK" dirty="0"/>
              <a:t>J. </a:t>
            </a:r>
            <a:r>
              <a:rPr lang="sk-SK" dirty="0" err="1"/>
              <a:t>Hannemann</a:t>
            </a:r>
            <a:r>
              <a:rPr lang="sk-SK" dirty="0"/>
              <a:t> and G. </a:t>
            </a:r>
            <a:r>
              <a:rPr lang="sk-SK" dirty="0" err="1"/>
              <a:t>Kiczales</a:t>
            </a:r>
            <a:r>
              <a:rPr lang="sk-SK" dirty="0"/>
              <a:t>, </a:t>
            </a:r>
            <a:r>
              <a:rPr lang="en-US" dirty="0"/>
              <a:t> </a:t>
            </a:r>
            <a:r>
              <a:rPr lang="sk-SK" dirty="0"/>
              <a:t>“Design </a:t>
            </a:r>
            <a:r>
              <a:rPr lang="sk-SK" dirty="0" err="1"/>
              <a:t>pattern</a:t>
            </a:r>
            <a:r>
              <a:rPr lang="sk-SK" dirty="0"/>
              <a:t> </a:t>
            </a:r>
            <a:r>
              <a:rPr lang="sk-SK" dirty="0" err="1"/>
              <a:t>implementation</a:t>
            </a:r>
            <a:r>
              <a:rPr lang="sk-SK" dirty="0"/>
              <a:t> in Java and </a:t>
            </a:r>
            <a:r>
              <a:rPr lang="sk-SK" dirty="0" err="1"/>
              <a:t>AspectJ</a:t>
            </a:r>
            <a:r>
              <a:rPr lang="sk-SK" dirty="0"/>
              <a:t>,” in </a:t>
            </a:r>
            <a:r>
              <a:rPr lang="sk-SK" dirty="0" err="1"/>
              <a:t>Proc</a:t>
            </a:r>
            <a:r>
              <a:rPr lang="sk-SK" dirty="0"/>
              <a:t>. </a:t>
            </a:r>
            <a:endParaRPr lang="en-US" dirty="0"/>
          </a:p>
          <a:p>
            <a:r>
              <a:rPr lang="sk-SK" dirty="0"/>
              <a:t>of 17th ACM SIGPLAN </a:t>
            </a:r>
            <a:r>
              <a:rPr lang="sk-SK" dirty="0" err="1"/>
              <a:t>Conference</a:t>
            </a:r>
            <a:r>
              <a:rPr lang="sk-SK" dirty="0"/>
              <a:t> on </a:t>
            </a:r>
            <a:r>
              <a:rPr lang="sk-SK" dirty="0" err="1"/>
              <a:t>Object-Oriented</a:t>
            </a:r>
            <a:r>
              <a:rPr lang="sk-SK" dirty="0"/>
              <a:t> </a:t>
            </a:r>
            <a:r>
              <a:rPr lang="sk-SK" dirty="0" err="1"/>
              <a:t>Programming</a:t>
            </a:r>
            <a:r>
              <a:rPr lang="sk-SK" dirty="0"/>
              <a:t>, Systems, </a:t>
            </a:r>
            <a:r>
              <a:rPr lang="sk-SK" dirty="0" err="1"/>
              <a:t>Languages</a:t>
            </a:r>
            <a:r>
              <a:rPr lang="sk-SK" dirty="0"/>
              <a:t>, and </a:t>
            </a:r>
            <a:r>
              <a:rPr lang="sk-SK" dirty="0" err="1"/>
              <a:t>Applications</a:t>
            </a:r>
            <a:r>
              <a:rPr lang="sk-SK" dirty="0"/>
              <a:t>, </a:t>
            </a:r>
            <a:endParaRPr lang="en-US" dirty="0"/>
          </a:p>
          <a:p>
            <a:r>
              <a:rPr lang="sk-SK" dirty="0"/>
              <a:t>OOPSLA 2002. Seattle, Washington, USA: ACM, 2002, </a:t>
            </a:r>
            <a:r>
              <a:rPr lang="sk-SK" dirty="0" err="1"/>
              <a:t>pp</a:t>
            </a:r>
            <a:r>
              <a:rPr lang="sk-SK" dirty="0"/>
              <a:t>. 161–173. </a:t>
            </a:r>
          </a:p>
        </p:txBody>
      </p:sp>
      <p:pic>
        <p:nvPicPr>
          <p:cNvPr id="6" name="Obrázok 5">
            <a:extLst>
              <a:ext uri="{FF2B5EF4-FFF2-40B4-BE49-F238E27FC236}">
                <a16:creationId xmlns:a16="http://schemas.microsoft.com/office/drawing/2014/main" id="{B6AF3E77-E66C-8FB5-A892-64777FD7790A}"/>
              </a:ext>
            </a:extLst>
          </p:cNvPr>
          <p:cNvPicPr>
            <a:picLocks noChangeAspect="1"/>
          </p:cNvPicPr>
          <p:nvPr/>
        </p:nvPicPr>
        <p:blipFill>
          <a:blip r:embed="rId2"/>
          <a:stretch>
            <a:fillRect/>
          </a:stretch>
        </p:blipFill>
        <p:spPr>
          <a:xfrm>
            <a:off x="481820" y="281623"/>
            <a:ext cx="10773278" cy="5478488"/>
          </a:xfrm>
          <a:prstGeom prst="rect">
            <a:avLst/>
          </a:prstGeom>
        </p:spPr>
      </p:pic>
    </p:spTree>
    <p:extLst>
      <p:ext uri="{BB962C8B-B14F-4D97-AF65-F5344CB8AC3E}">
        <p14:creationId xmlns:p14="http://schemas.microsoft.com/office/powerpoint/2010/main" val="128135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4B1934-FED5-9394-7EEB-366C9A988D06}"/>
              </a:ext>
            </a:extLst>
          </p:cNvPr>
          <p:cNvSpPr>
            <a:spLocks noGrp="1"/>
          </p:cNvSpPr>
          <p:nvPr>
            <p:ph type="title"/>
          </p:nvPr>
        </p:nvSpPr>
        <p:spPr>
          <a:xfrm>
            <a:off x="331392" y="234061"/>
            <a:ext cx="8596668" cy="1320800"/>
          </a:xfrm>
        </p:spPr>
        <p:txBody>
          <a:bodyPr>
            <a:noAutofit/>
          </a:bodyPr>
          <a:lstStyle/>
          <a:p>
            <a:r>
              <a:rPr lang="sk-SK" sz="6000" b="1" dirty="0" err="1"/>
              <a:t>Worker</a:t>
            </a:r>
            <a:r>
              <a:rPr lang="sk-SK" sz="6000" b="1" dirty="0"/>
              <a:t> </a:t>
            </a:r>
            <a:r>
              <a:rPr lang="sk-SK" sz="6000" b="1" dirty="0" err="1"/>
              <a:t>Creation</a:t>
            </a:r>
            <a:r>
              <a:rPr lang="sk-SK" sz="6000" b="1" dirty="0"/>
              <a:t> and </a:t>
            </a:r>
            <a:r>
              <a:rPr lang="sk-SK" sz="6000" b="1" dirty="0" err="1"/>
              <a:t>Its</a:t>
            </a:r>
            <a:r>
              <a:rPr lang="sk-SK" sz="6000" b="1" dirty="0"/>
              <a:t> </a:t>
            </a:r>
            <a:r>
              <a:rPr lang="sk-SK" sz="6000" b="1" dirty="0" err="1"/>
              <a:t>Application</a:t>
            </a:r>
            <a:endParaRPr lang="sk-SK" sz="6000" b="1" dirty="0"/>
          </a:p>
        </p:txBody>
      </p:sp>
      <p:pic>
        <p:nvPicPr>
          <p:cNvPr id="5" name="Obrázok 4">
            <a:extLst>
              <a:ext uri="{FF2B5EF4-FFF2-40B4-BE49-F238E27FC236}">
                <a16:creationId xmlns:a16="http://schemas.microsoft.com/office/drawing/2014/main" id="{206BA817-BB32-33F8-136F-7DA9BF3FB0DE}"/>
              </a:ext>
            </a:extLst>
          </p:cNvPr>
          <p:cNvPicPr>
            <a:picLocks noChangeAspect="1"/>
          </p:cNvPicPr>
          <p:nvPr/>
        </p:nvPicPr>
        <p:blipFill>
          <a:blip r:embed="rId2"/>
          <a:stretch>
            <a:fillRect/>
          </a:stretch>
        </p:blipFill>
        <p:spPr>
          <a:xfrm>
            <a:off x="49240" y="2321749"/>
            <a:ext cx="7411484" cy="2381582"/>
          </a:xfrm>
          <a:prstGeom prst="rect">
            <a:avLst/>
          </a:prstGeom>
        </p:spPr>
      </p:pic>
      <p:pic>
        <p:nvPicPr>
          <p:cNvPr id="7" name="Obrázok 6">
            <a:extLst>
              <a:ext uri="{FF2B5EF4-FFF2-40B4-BE49-F238E27FC236}">
                <a16:creationId xmlns:a16="http://schemas.microsoft.com/office/drawing/2014/main" id="{A2CF5D74-FEA0-0407-7A27-043D0E732BCF}"/>
              </a:ext>
            </a:extLst>
          </p:cNvPr>
          <p:cNvPicPr>
            <a:picLocks noChangeAspect="1"/>
          </p:cNvPicPr>
          <p:nvPr/>
        </p:nvPicPr>
        <p:blipFill>
          <a:blip r:embed="rId3"/>
          <a:stretch>
            <a:fillRect/>
          </a:stretch>
        </p:blipFill>
        <p:spPr>
          <a:xfrm>
            <a:off x="5206070" y="4724904"/>
            <a:ext cx="3391373" cy="1629002"/>
          </a:xfrm>
          <a:prstGeom prst="rect">
            <a:avLst/>
          </a:prstGeom>
        </p:spPr>
      </p:pic>
      <p:sp>
        <p:nvSpPr>
          <p:cNvPr id="9" name="BlokTextu 8">
            <a:extLst>
              <a:ext uri="{FF2B5EF4-FFF2-40B4-BE49-F238E27FC236}">
                <a16:creationId xmlns:a16="http://schemas.microsoft.com/office/drawing/2014/main" id="{588EC7E1-FB76-5DC7-078A-20E5AB06C933}"/>
              </a:ext>
            </a:extLst>
          </p:cNvPr>
          <p:cNvSpPr txBox="1"/>
          <p:nvPr/>
        </p:nvSpPr>
        <p:spPr>
          <a:xfrm>
            <a:off x="3993910" y="2239222"/>
            <a:ext cx="2907847" cy="461665"/>
          </a:xfrm>
          <a:prstGeom prst="rect">
            <a:avLst/>
          </a:prstGeom>
          <a:noFill/>
        </p:spPr>
        <p:txBody>
          <a:bodyPr wrap="none" rtlCol="0">
            <a:spAutoFit/>
          </a:bodyPr>
          <a:lstStyle/>
          <a:p>
            <a:r>
              <a:rPr lang="sk-SK" sz="2400" b="1" dirty="0">
                <a:solidFill>
                  <a:srgbClr val="0070C0"/>
                </a:solidFill>
              </a:rPr>
              <a:t>CREATING WORKER</a:t>
            </a:r>
          </a:p>
        </p:txBody>
      </p:sp>
      <p:sp>
        <p:nvSpPr>
          <p:cNvPr id="10" name="BlokTextu 9">
            <a:extLst>
              <a:ext uri="{FF2B5EF4-FFF2-40B4-BE49-F238E27FC236}">
                <a16:creationId xmlns:a16="http://schemas.microsoft.com/office/drawing/2014/main" id="{223C9A2C-0B01-8F20-B692-E795A9DC8339}"/>
              </a:ext>
            </a:extLst>
          </p:cNvPr>
          <p:cNvSpPr txBox="1"/>
          <p:nvPr/>
        </p:nvSpPr>
        <p:spPr>
          <a:xfrm>
            <a:off x="5928561" y="4494625"/>
            <a:ext cx="3579826" cy="461665"/>
          </a:xfrm>
          <a:prstGeom prst="rect">
            <a:avLst/>
          </a:prstGeom>
          <a:noFill/>
        </p:spPr>
        <p:txBody>
          <a:bodyPr wrap="none" rtlCol="0">
            <a:spAutoFit/>
          </a:bodyPr>
          <a:lstStyle/>
          <a:p>
            <a:r>
              <a:rPr lang="sk-SK" sz="2400" b="1" dirty="0">
                <a:solidFill>
                  <a:srgbClr val="0070C0"/>
                </a:solidFill>
              </a:rPr>
              <a:t>MAKING WORKER WORK</a:t>
            </a:r>
          </a:p>
        </p:txBody>
      </p:sp>
      <p:sp>
        <p:nvSpPr>
          <p:cNvPr id="11" name="Šípka: nadol 10">
            <a:extLst>
              <a:ext uri="{FF2B5EF4-FFF2-40B4-BE49-F238E27FC236}">
                <a16:creationId xmlns:a16="http://schemas.microsoft.com/office/drawing/2014/main" id="{EA325C9A-7047-B3A8-8A79-57FC3696D3A2}"/>
              </a:ext>
            </a:extLst>
          </p:cNvPr>
          <p:cNvSpPr/>
          <p:nvPr/>
        </p:nvSpPr>
        <p:spPr>
          <a:xfrm rot="18896211">
            <a:off x="4103341" y="3947146"/>
            <a:ext cx="1405353" cy="12557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BlokTextu 11">
            <a:extLst>
              <a:ext uri="{FF2B5EF4-FFF2-40B4-BE49-F238E27FC236}">
                <a16:creationId xmlns:a16="http://schemas.microsoft.com/office/drawing/2014/main" id="{E7206FEB-ED66-CD1B-C253-BBD0F31A095B}"/>
              </a:ext>
            </a:extLst>
          </p:cNvPr>
          <p:cNvSpPr txBox="1"/>
          <p:nvPr/>
        </p:nvSpPr>
        <p:spPr>
          <a:xfrm>
            <a:off x="411174" y="6375479"/>
            <a:ext cx="8015336" cy="369332"/>
          </a:xfrm>
          <a:prstGeom prst="rect">
            <a:avLst/>
          </a:prstGeom>
          <a:noFill/>
        </p:spPr>
        <p:txBody>
          <a:bodyPr wrap="none" rtlCol="0">
            <a:spAutoFit/>
          </a:bodyPr>
          <a:lstStyle/>
          <a:p>
            <a:r>
              <a:rPr lang="sk-SK" dirty="0" err="1"/>
              <a:t>Source</a:t>
            </a:r>
            <a:r>
              <a:rPr lang="sk-SK" dirty="0"/>
              <a:t>: http://www2.fiit.stuba.sk/~vranic/aosd/poznamky/aspekty-aj.pdf</a:t>
            </a:r>
          </a:p>
        </p:txBody>
      </p:sp>
    </p:spTree>
    <p:extLst>
      <p:ext uri="{BB962C8B-B14F-4D97-AF65-F5344CB8AC3E}">
        <p14:creationId xmlns:p14="http://schemas.microsoft.com/office/powerpoint/2010/main" val="573341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2F6808-FB07-91EC-3DB3-0752FE3855E7}"/>
              </a:ext>
            </a:extLst>
          </p:cNvPr>
          <p:cNvSpPr>
            <a:spLocks noGrp="1"/>
          </p:cNvSpPr>
          <p:nvPr>
            <p:ph type="title"/>
          </p:nvPr>
        </p:nvSpPr>
        <p:spPr>
          <a:xfrm>
            <a:off x="431857" y="74267"/>
            <a:ext cx="10909157" cy="1320800"/>
          </a:xfrm>
        </p:spPr>
        <p:txBody>
          <a:bodyPr>
            <a:noAutofit/>
          </a:bodyPr>
          <a:lstStyle/>
          <a:p>
            <a:r>
              <a:rPr lang="sk-SK" sz="5400" b="1" dirty="0" err="1"/>
              <a:t>Aspect-Oriented</a:t>
            </a:r>
            <a:r>
              <a:rPr lang="sk-SK" sz="5400" b="1" dirty="0"/>
              <a:t> </a:t>
            </a:r>
            <a:r>
              <a:rPr lang="sk-SK" sz="5400" b="1" dirty="0" err="1"/>
              <a:t>Recreation</a:t>
            </a:r>
            <a:r>
              <a:rPr lang="sk-SK" sz="5400" b="1" dirty="0"/>
              <a:t> of Design </a:t>
            </a:r>
            <a:r>
              <a:rPr lang="sk-SK" sz="5400" b="1" dirty="0" err="1"/>
              <a:t>Patterns</a:t>
            </a:r>
            <a:r>
              <a:rPr lang="sk-SK" sz="5400" b="1" dirty="0"/>
              <a:t> - </a:t>
            </a:r>
            <a:r>
              <a:rPr lang="sk-SK" sz="5400" b="1" dirty="0" err="1"/>
              <a:t>Benefits</a:t>
            </a:r>
            <a:r>
              <a:rPr lang="sk-SK" sz="5400" b="1" dirty="0"/>
              <a:t> </a:t>
            </a:r>
          </a:p>
        </p:txBody>
      </p:sp>
      <p:sp>
        <p:nvSpPr>
          <p:cNvPr id="4" name="BlokTextu 3">
            <a:extLst>
              <a:ext uri="{FF2B5EF4-FFF2-40B4-BE49-F238E27FC236}">
                <a16:creationId xmlns:a16="http://schemas.microsoft.com/office/drawing/2014/main" id="{E9395168-E341-44EB-9962-804D6E96C92D}"/>
              </a:ext>
            </a:extLst>
          </p:cNvPr>
          <p:cNvSpPr txBox="1"/>
          <p:nvPr/>
        </p:nvSpPr>
        <p:spPr>
          <a:xfrm>
            <a:off x="505501" y="2356964"/>
            <a:ext cx="4759701" cy="646331"/>
          </a:xfrm>
          <a:prstGeom prst="rect">
            <a:avLst/>
          </a:prstGeom>
          <a:noFill/>
        </p:spPr>
        <p:txBody>
          <a:bodyPr wrap="none" rtlCol="0">
            <a:spAutoFit/>
          </a:bodyPr>
          <a:lstStyle/>
          <a:p>
            <a:r>
              <a:rPr lang="en-US" dirty="0"/>
              <a:t>– the implementation in AspectJ is the same</a:t>
            </a:r>
            <a:endParaRPr lang="sk-SK" dirty="0"/>
          </a:p>
          <a:p>
            <a:endParaRPr lang="sk-SK" dirty="0"/>
          </a:p>
        </p:txBody>
      </p:sp>
      <p:sp>
        <p:nvSpPr>
          <p:cNvPr id="5" name="BlokTextu 4">
            <a:extLst>
              <a:ext uri="{FF2B5EF4-FFF2-40B4-BE49-F238E27FC236}">
                <a16:creationId xmlns:a16="http://schemas.microsoft.com/office/drawing/2014/main" id="{46EB5F22-FC8E-DB4D-9BD5-96C0FBE40321}"/>
              </a:ext>
            </a:extLst>
          </p:cNvPr>
          <p:cNvSpPr txBox="1"/>
          <p:nvPr/>
        </p:nvSpPr>
        <p:spPr>
          <a:xfrm>
            <a:off x="4699042" y="1924671"/>
            <a:ext cx="1699925" cy="523220"/>
          </a:xfrm>
          <a:prstGeom prst="rect">
            <a:avLst/>
          </a:prstGeom>
          <a:noFill/>
        </p:spPr>
        <p:txBody>
          <a:bodyPr wrap="square" rtlCol="0">
            <a:spAutoFit/>
          </a:bodyPr>
          <a:lstStyle/>
          <a:p>
            <a:r>
              <a:rPr lang="en-US" sz="2800" b="1" dirty="0">
                <a:solidFill>
                  <a:srgbClr val="00B050"/>
                </a:solidFill>
              </a:rPr>
              <a:t>FACADE</a:t>
            </a:r>
            <a:endParaRPr lang="sk-SK" sz="2800" b="1" dirty="0">
              <a:solidFill>
                <a:srgbClr val="00B050"/>
              </a:solidFill>
            </a:endParaRPr>
          </a:p>
        </p:txBody>
      </p:sp>
      <p:sp>
        <p:nvSpPr>
          <p:cNvPr id="6" name="BlokTextu 5">
            <a:extLst>
              <a:ext uri="{FF2B5EF4-FFF2-40B4-BE49-F238E27FC236}">
                <a16:creationId xmlns:a16="http://schemas.microsoft.com/office/drawing/2014/main" id="{8C8FF025-41EB-9184-CE78-678869184011}"/>
              </a:ext>
            </a:extLst>
          </p:cNvPr>
          <p:cNvSpPr txBox="1"/>
          <p:nvPr/>
        </p:nvSpPr>
        <p:spPr>
          <a:xfrm>
            <a:off x="923949" y="3310118"/>
            <a:ext cx="4341253" cy="646331"/>
          </a:xfrm>
          <a:prstGeom prst="rect">
            <a:avLst/>
          </a:prstGeom>
          <a:noFill/>
        </p:spPr>
        <p:txBody>
          <a:bodyPr wrap="none" rtlCol="0">
            <a:spAutoFit/>
          </a:bodyPr>
          <a:lstStyle/>
          <a:p>
            <a:r>
              <a:rPr lang="en-US" dirty="0"/>
              <a:t>-good namespace management required</a:t>
            </a:r>
            <a:endParaRPr lang="sk-SK" dirty="0"/>
          </a:p>
          <a:p>
            <a:endParaRPr lang="sk-SK" dirty="0"/>
          </a:p>
        </p:txBody>
      </p:sp>
      <p:sp>
        <p:nvSpPr>
          <p:cNvPr id="7" name="BlokTextu 6">
            <a:extLst>
              <a:ext uri="{FF2B5EF4-FFF2-40B4-BE49-F238E27FC236}">
                <a16:creationId xmlns:a16="http://schemas.microsoft.com/office/drawing/2014/main" id="{76BE9D71-DE32-EF7E-FAAE-B7BFBEC43E31}"/>
              </a:ext>
            </a:extLst>
          </p:cNvPr>
          <p:cNvSpPr txBox="1"/>
          <p:nvPr/>
        </p:nvSpPr>
        <p:spPr>
          <a:xfrm>
            <a:off x="578121" y="2692261"/>
            <a:ext cx="4307589" cy="923330"/>
          </a:xfrm>
          <a:prstGeom prst="rect">
            <a:avLst/>
          </a:prstGeom>
          <a:noFill/>
        </p:spPr>
        <p:txBody>
          <a:bodyPr wrap="none" rtlCol="0">
            <a:spAutoFit/>
          </a:bodyPr>
          <a:lstStyle/>
          <a:p>
            <a:r>
              <a:rPr lang="en-US" dirty="0"/>
              <a:t>-pattern is providing unified interface </a:t>
            </a:r>
          </a:p>
          <a:p>
            <a:r>
              <a:rPr lang="en-US" dirty="0"/>
              <a:t>	-to a set of interfaces of subsystem</a:t>
            </a:r>
            <a:endParaRPr lang="sk-SK" dirty="0"/>
          </a:p>
          <a:p>
            <a:endParaRPr lang="sk-SK" dirty="0"/>
          </a:p>
        </p:txBody>
      </p:sp>
      <p:sp>
        <p:nvSpPr>
          <p:cNvPr id="8" name="BlokTextu 7">
            <a:extLst>
              <a:ext uri="{FF2B5EF4-FFF2-40B4-BE49-F238E27FC236}">
                <a16:creationId xmlns:a16="http://schemas.microsoft.com/office/drawing/2014/main" id="{BB486111-75B7-32C3-120A-1AA59D7142B0}"/>
              </a:ext>
            </a:extLst>
          </p:cNvPr>
          <p:cNvSpPr txBox="1"/>
          <p:nvPr/>
        </p:nvSpPr>
        <p:spPr>
          <a:xfrm>
            <a:off x="3296796" y="4323525"/>
            <a:ext cx="3719991" cy="523220"/>
          </a:xfrm>
          <a:prstGeom prst="rect">
            <a:avLst/>
          </a:prstGeom>
          <a:noFill/>
        </p:spPr>
        <p:txBody>
          <a:bodyPr wrap="square" rtlCol="0">
            <a:spAutoFit/>
          </a:bodyPr>
          <a:lstStyle/>
          <a:p>
            <a:r>
              <a:rPr lang="en-US" sz="2800" b="1" dirty="0">
                <a:solidFill>
                  <a:srgbClr val="00B050"/>
                </a:solidFill>
              </a:rPr>
              <a:t>STATE, INTERPRETER</a:t>
            </a:r>
            <a:endParaRPr lang="sk-SK" sz="2800" b="1" dirty="0">
              <a:solidFill>
                <a:srgbClr val="00B050"/>
              </a:solidFill>
            </a:endParaRPr>
          </a:p>
        </p:txBody>
      </p:sp>
      <p:sp>
        <p:nvSpPr>
          <p:cNvPr id="3" name="BlokTextu 2">
            <a:extLst>
              <a:ext uri="{FF2B5EF4-FFF2-40B4-BE49-F238E27FC236}">
                <a16:creationId xmlns:a16="http://schemas.microsoft.com/office/drawing/2014/main" id="{2FCDD7F1-E112-8129-E863-10A02EEEFC56}"/>
              </a:ext>
            </a:extLst>
          </p:cNvPr>
          <p:cNvSpPr txBox="1"/>
          <p:nvPr/>
        </p:nvSpPr>
        <p:spPr>
          <a:xfrm>
            <a:off x="177209" y="1924671"/>
            <a:ext cx="4752516" cy="523220"/>
          </a:xfrm>
          <a:prstGeom prst="rect">
            <a:avLst/>
          </a:prstGeom>
          <a:noFill/>
        </p:spPr>
        <p:txBody>
          <a:bodyPr wrap="square" rtlCol="0">
            <a:spAutoFit/>
          </a:bodyPr>
          <a:lstStyle/>
          <a:p>
            <a:r>
              <a:rPr lang="sk-SK" sz="2800" b="1" dirty="0">
                <a:solidFill>
                  <a:srgbClr val="FF0000"/>
                </a:solidFill>
              </a:rPr>
              <a:t>STRUCTURALLY THE SAME</a:t>
            </a:r>
          </a:p>
        </p:txBody>
      </p:sp>
      <p:sp>
        <p:nvSpPr>
          <p:cNvPr id="10" name="BlokTextu 9">
            <a:extLst>
              <a:ext uri="{FF2B5EF4-FFF2-40B4-BE49-F238E27FC236}">
                <a16:creationId xmlns:a16="http://schemas.microsoft.com/office/drawing/2014/main" id="{E4217492-355E-18A7-44BB-FC2EB2571A1E}"/>
              </a:ext>
            </a:extLst>
          </p:cNvPr>
          <p:cNvSpPr txBox="1"/>
          <p:nvPr/>
        </p:nvSpPr>
        <p:spPr>
          <a:xfrm>
            <a:off x="177209" y="3854706"/>
            <a:ext cx="4752516" cy="954107"/>
          </a:xfrm>
          <a:prstGeom prst="rect">
            <a:avLst/>
          </a:prstGeom>
          <a:noFill/>
        </p:spPr>
        <p:txBody>
          <a:bodyPr wrap="square" rtlCol="0">
            <a:spAutoFit/>
          </a:bodyPr>
          <a:lstStyle/>
          <a:p>
            <a:r>
              <a:rPr lang="sk-SK" sz="2800" b="1" dirty="0">
                <a:solidFill>
                  <a:srgbClr val="FF0000"/>
                </a:solidFill>
              </a:rPr>
              <a:t>MODULARIZATION OF SCATTERED CODE</a:t>
            </a:r>
          </a:p>
        </p:txBody>
      </p:sp>
      <p:sp>
        <p:nvSpPr>
          <p:cNvPr id="11" name="BlokTextu 10">
            <a:extLst>
              <a:ext uri="{FF2B5EF4-FFF2-40B4-BE49-F238E27FC236}">
                <a16:creationId xmlns:a16="http://schemas.microsoft.com/office/drawing/2014/main" id="{3548C5C9-98E7-6231-0261-5ECC3D9C324B}"/>
              </a:ext>
            </a:extLst>
          </p:cNvPr>
          <p:cNvSpPr txBox="1"/>
          <p:nvPr/>
        </p:nvSpPr>
        <p:spPr>
          <a:xfrm>
            <a:off x="6652130" y="1726022"/>
            <a:ext cx="4752516" cy="954107"/>
          </a:xfrm>
          <a:prstGeom prst="rect">
            <a:avLst/>
          </a:prstGeom>
          <a:noFill/>
        </p:spPr>
        <p:txBody>
          <a:bodyPr wrap="square" rtlCol="0">
            <a:spAutoFit/>
          </a:bodyPr>
          <a:lstStyle/>
          <a:p>
            <a:r>
              <a:rPr lang="sk-SK" sz="2800" b="1" dirty="0">
                <a:solidFill>
                  <a:srgbClr val="FF0000"/>
                </a:solidFill>
              </a:rPr>
              <a:t>USING ROLES ONLY WITHIN PATTERN ASPECTS</a:t>
            </a:r>
          </a:p>
        </p:txBody>
      </p:sp>
      <p:sp>
        <p:nvSpPr>
          <p:cNvPr id="12" name="BlokTextu 11">
            <a:extLst>
              <a:ext uri="{FF2B5EF4-FFF2-40B4-BE49-F238E27FC236}">
                <a16:creationId xmlns:a16="http://schemas.microsoft.com/office/drawing/2014/main" id="{8C76246F-459B-6F4C-6CB8-B874E7C2D434}"/>
              </a:ext>
            </a:extLst>
          </p:cNvPr>
          <p:cNvSpPr txBox="1"/>
          <p:nvPr/>
        </p:nvSpPr>
        <p:spPr>
          <a:xfrm>
            <a:off x="6011942" y="2620071"/>
            <a:ext cx="6096000" cy="954107"/>
          </a:xfrm>
          <a:prstGeom prst="rect">
            <a:avLst/>
          </a:prstGeom>
          <a:noFill/>
        </p:spPr>
        <p:txBody>
          <a:bodyPr wrap="square" rtlCol="0">
            <a:spAutoFit/>
          </a:bodyPr>
          <a:lstStyle/>
          <a:p>
            <a:r>
              <a:rPr lang="sk-SK" sz="2800" b="1" dirty="0">
                <a:solidFill>
                  <a:srgbClr val="00B050"/>
                </a:solidFill>
              </a:rPr>
              <a:t>COMPOSITE, COMMAND, MEDIATOR, CHAIN OF RESPONSIBILITY</a:t>
            </a:r>
          </a:p>
        </p:txBody>
      </p:sp>
      <p:sp>
        <p:nvSpPr>
          <p:cNvPr id="15" name="BlokTextu 14">
            <a:extLst>
              <a:ext uri="{FF2B5EF4-FFF2-40B4-BE49-F238E27FC236}">
                <a16:creationId xmlns:a16="http://schemas.microsoft.com/office/drawing/2014/main" id="{0CB69B3A-D0ED-2296-95EF-BA376F493BB1}"/>
              </a:ext>
            </a:extLst>
          </p:cNvPr>
          <p:cNvSpPr txBox="1"/>
          <p:nvPr/>
        </p:nvSpPr>
        <p:spPr>
          <a:xfrm>
            <a:off x="699434" y="4792738"/>
            <a:ext cx="3708066" cy="646331"/>
          </a:xfrm>
          <a:prstGeom prst="rect">
            <a:avLst/>
          </a:prstGeom>
          <a:noFill/>
        </p:spPr>
        <p:txBody>
          <a:bodyPr wrap="none" rtlCol="0">
            <a:spAutoFit/>
          </a:bodyPr>
          <a:lstStyle/>
          <a:p>
            <a:r>
              <a:rPr lang="en-US" dirty="0"/>
              <a:t>-separation of state management </a:t>
            </a:r>
          </a:p>
          <a:p>
            <a:r>
              <a:rPr lang="en-US" dirty="0"/>
              <a:t>in State pattern</a:t>
            </a:r>
            <a:endParaRPr lang="sk-SK" dirty="0"/>
          </a:p>
        </p:txBody>
      </p:sp>
      <p:sp>
        <p:nvSpPr>
          <p:cNvPr id="17" name="BlokTextu 16">
            <a:extLst>
              <a:ext uri="{FF2B5EF4-FFF2-40B4-BE49-F238E27FC236}">
                <a16:creationId xmlns:a16="http://schemas.microsoft.com/office/drawing/2014/main" id="{54864B01-2D72-C780-A110-8D011702C053}"/>
              </a:ext>
            </a:extLst>
          </p:cNvPr>
          <p:cNvSpPr txBox="1"/>
          <p:nvPr/>
        </p:nvSpPr>
        <p:spPr>
          <a:xfrm>
            <a:off x="6488180" y="3441012"/>
            <a:ext cx="5270995" cy="923330"/>
          </a:xfrm>
          <a:prstGeom prst="rect">
            <a:avLst/>
          </a:prstGeom>
          <a:noFill/>
        </p:spPr>
        <p:txBody>
          <a:bodyPr wrap="none" rtlCol="0">
            <a:spAutoFit/>
          </a:bodyPr>
          <a:lstStyle/>
          <a:p>
            <a:r>
              <a:rPr lang="en-US" dirty="0"/>
              <a:t>-introduced roles as part of only aspect patterns </a:t>
            </a:r>
          </a:p>
          <a:p>
            <a:r>
              <a:rPr lang="en-US" dirty="0"/>
              <a:t>	– not need to expose them to outside world</a:t>
            </a:r>
          </a:p>
          <a:p>
            <a:r>
              <a:rPr lang="en-US" dirty="0"/>
              <a:t>				(such as in OBSERVER pattern)</a:t>
            </a:r>
            <a:endParaRPr lang="sk-SK" dirty="0"/>
          </a:p>
        </p:txBody>
      </p:sp>
      <p:sp>
        <p:nvSpPr>
          <p:cNvPr id="18" name="BlokTextu 17">
            <a:extLst>
              <a:ext uri="{FF2B5EF4-FFF2-40B4-BE49-F238E27FC236}">
                <a16:creationId xmlns:a16="http://schemas.microsoft.com/office/drawing/2014/main" id="{526EE7F6-83BD-4BBC-FFC1-8E1BFE7AB063}"/>
              </a:ext>
            </a:extLst>
          </p:cNvPr>
          <p:cNvSpPr txBox="1"/>
          <p:nvPr/>
        </p:nvSpPr>
        <p:spPr>
          <a:xfrm>
            <a:off x="7398211" y="4824159"/>
            <a:ext cx="3774495" cy="646331"/>
          </a:xfrm>
          <a:prstGeom prst="rect">
            <a:avLst/>
          </a:prstGeom>
          <a:noFill/>
        </p:spPr>
        <p:txBody>
          <a:bodyPr wrap="none" rtlCol="0">
            <a:spAutoFit/>
          </a:bodyPr>
          <a:lstStyle/>
          <a:p>
            <a:r>
              <a:rPr lang="en-US" b="1" dirty="0"/>
              <a:t>EMPTY (PROTECTED) INTERFACES</a:t>
            </a:r>
            <a:endParaRPr lang="sk-SK" b="1" dirty="0"/>
          </a:p>
          <a:p>
            <a:endParaRPr lang="sk-SK" dirty="0"/>
          </a:p>
        </p:txBody>
      </p:sp>
      <p:sp>
        <p:nvSpPr>
          <p:cNvPr id="19" name="Šípka: nadol 18">
            <a:extLst>
              <a:ext uri="{FF2B5EF4-FFF2-40B4-BE49-F238E27FC236}">
                <a16:creationId xmlns:a16="http://schemas.microsoft.com/office/drawing/2014/main" id="{1DD809DC-CED1-54DE-291C-639A76415ECB}"/>
              </a:ext>
            </a:extLst>
          </p:cNvPr>
          <p:cNvSpPr/>
          <p:nvPr/>
        </p:nvSpPr>
        <p:spPr>
          <a:xfrm>
            <a:off x="8824881" y="4364342"/>
            <a:ext cx="826090" cy="4824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BlokTextu 19">
            <a:extLst>
              <a:ext uri="{FF2B5EF4-FFF2-40B4-BE49-F238E27FC236}">
                <a16:creationId xmlns:a16="http://schemas.microsoft.com/office/drawing/2014/main" id="{9859F534-35E9-A4C5-415E-BFF5D1775328}"/>
              </a:ext>
            </a:extLst>
          </p:cNvPr>
          <p:cNvSpPr txBox="1"/>
          <p:nvPr/>
        </p:nvSpPr>
        <p:spPr>
          <a:xfrm>
            <a:off x="9059942" y="5555103"/>
            <a:ext cx="2305439" cy="369332"/>
          </a:xfrm>
          <a:prstGeom prst="rect">
            <a:avLst/>
          </a:prstGeom>
          <a:noFill/>
        </p:spPr>
        <p:txBody>
          <a:bodyPr wrap="none" rtlCol="0">
            <a:spAutoFit/>
          </a:bodyPr>
          <a:lstStyle/>
          <a:p>
            <a:r>
              <a:rPr lang="en-US" dirty="0"/>
              <a:t>-used within pattern</a:t>
            </a:r>
            <a:endParaRPr lang="sk-SK" dirty="0"/>
          </a:p>
        </p:txBody>
      </p:sp>
      <p:sp>
        <p:nvSpPr>
          <p:cNvPr id="21" name="BlokTextu 20">
            <a:extLst>
              <a:ext uri="{FF2B5EF4-FFF2-40B4-BE49-F238E27FC236}">
                <a16:creationId xmlns:a16="http://schemas.microsoft.com/office/drawing/2014/main" id="{85B3FA8B-F621-E2D7-C6E6-AD2F14EF364A}"/>
              </a:ext>
            </a:extLst>
          </p:cNvPr>
          <p:cNvSpPr txBox="1"/>
          <p:nvPr/>
        </p:nvSpPr>
        <p:spPr>
          <a:xfrm>
            <a:off x="7585139" y="5154506"/>
            <a:ext cx="3819507" cy="461665"/>
          </a:xfrm>
          <a:prstGeom prst="rect">
            <a:avLst/>
          </a:prstGeom>
          <a:noFill/>
        </p:spPr>
        <p:txBody>
          <a:bodyPr wrap="none" rtlCol="0">
            <a:spAutoFit/>
          </a:bodyPr>
          <a:lstStyle/>
          <a:p>
            <a:r>
              <a:rPr lang="en-US" sz="2400" b="1" dirty="0"/>
              <a:t>INTRODUCTION OF TYPES</a:t>
            </a:r>
            <a:endParaRPr lang="sk-SK" sz="2400" b="1" dirty="0"/>
          </a:p>
        </p:txBody>
      </p:sp>
      <p:sp>
        <p:nvSpPr>
          <p:cNvPr id="22" name="BlokTextu 21">
            <a:extLst>
              <a:ext uri="{FF2B5EF4-FFF2-40B4-BE49-F238E27FC236}">
                <a16:creationId xmlns:a16="http://schemas.microsoft.com/office/drawing/2014/main" id="{C3C7529C-0102-D438-50FC-12100D81D76C}"/>
              </a:ext>
            </a:extLst>
          </p:cNvPr>
          <p:cNvSpPr txBox="1"/>
          <p:nvPr/>
        </p:nvSpPr>
        <p:spPr>
          <a:xfrm>
            <a:off x="9028388" y="5938799"/>
            <a:ext cx="2981907" cy="369332"/>
          </a:xfrm>
          <a:prstGeom prst="rect">
            <a:avLst/>
          </a:prstGeom>
          <a:noFill/>
        </p:spPr>
        <p:txBody>
          <a:bodyPr wrap="none" rtlCol="0">
            <a:spAutoFit/>
          </a:bodyPr>
          <a:lstStyle/>
          <a:p>
            <a:r>
              <a:rPr lang="en-US" dirty="0"/>
              <a:t>-defined in abstract aspect</a:t>
            </a:r>
            <a:endParaRPr lang="sk-SK" dirty="0"/>
          </a:p>
        </p:txBody>
      </p:sp>
      <p:sp>
        <p:nvSpPr>
          <p:cNvPr id="23" name="BlokTextu 22">
            <a:extLst>
              <a:ext uri="{FF2B5EF4-FFF2-40B4-BE49-F238E27FC236}">
                <a16:creationId xmlns:a16="http://schemas.microsoft.com/office/drawing/2014/main" id="{990BB282-9F15-2D44-8CF9-9ABF2B5BCFAF}"/>
              </a:ext>
            </a:extLst>
          </p:cNvPr>
          <p:cNvSpPr txBox="1"/>
          <p:nvPr/>
        </p:nvSpPr>
        <p:spPr>
          <a:xfrm rot="176076">
            <a:off x="5142716" y="5378202"/>
            <a:ext cx="3748142" cy="1354217"/>
          </a:xfrm>
          <a:prstGeom prst="rect">
            <a:avLst/>
          </a:prstGeom>
          <a:noFill/>
        </p:spPr>
        <p:txBody>
          <a:bodyPr wrap="none" rtlCol="0">
            <a:spAutoFit/>
          </a:bodyPr>
          <a:lstStyle/>
          <a:p>
            <a:r>
              <a:rPr lang="en-US" sz="2800" b="1" dirty="0">
                <a:solidFill>
                  <a:srgbClr val="FFC000"/>
                </a:solidFill>
              </a:rPr>
              <a:t>Defining abstraction</a:t>
            </a:r>
            <a:r>
              <a:rPr lang="en-US" b="1" dirty="0">
                <a:solidFill>
                  <a:srgbClr val="FFC000"/>
                </a:solidFill>
              </a:rPr>
              <a:t> </a:t>
            </a:r>
          </a:p>
          <a:p>
            <a:r>
              <a:rPr lang="en-US" b="1" dirty="0"/>
              <a:t>	(concretized later for </a:t>
            </a:r>
          </a:p>
          <a:p>
            <a:r>
              <a:rPr lang="en-US" b="1" dirty="0"/>
              <a:t>			specific application)</a:t>
            </a:r>
            <a:endParaRPr lang="sk-SK" b="1" dirty="0"/>
          </a:p>
          <a:p>
            <a:endParaRPr lang="sk-SK" dirty="0"/>
          </a:p>
        </p:txBody>
      </p:sp>
      <p:sp>
        <p:nvSpPr>
          <p:cNvPr id="24" name="BlokTextu 23">
            <a:extLst>
              <a:ext uri="{FF2B5EF4-FFF2-40B4-BE49-F238E27FC236}">
                <a16:creationId xmlns:a16="http://schemas.microsoft.com/office/drawing/2014/main" id="{7B753EE1-0DF1-CB12-EE0C-DC1B87387BBB}"/>
              </a:ext>
            </a:extLst>
          </p:cNvPr>
          <p:cNvSpPr txBox="1"/>
          <p:nvPr/>
        </p:nvSpPr>
        <p:spPr>
          <a:xfrm>
            <a:off x="5694786" y="6135091"/>
            <a:ext cx="798617" cy="369332"/>
          </a:xfrm>
          <a:prstGeom prst="rect">
            <a:avLst/>
          </a:prstGeom>
          <a:noFill/>
        </p:spPr>
        <p:txBody>
          <a:bodyPr wrap="none" rtlCol="0">
            <a:spAutoFit/>
          </a:bodyPr>
          <a:lstStyle/>
          <a:p>
            <a:r>
              <a:rPr lang="en-US" dirty="0"/>
              <a:t>-</a:t>
            </a:r>
            <a:r>
              <a:rPr lang="en-US" b="1" dirty="0">
                <a:solidFill>
                  <a:srgbClr val="C00000"/>
                </a:solidFill>
              </a:rPr>
              <a:t>roles</a:t>
            </a:r>
            <a:endParaRPr lang="sk-SK" b="1" dirty="0">
              <a:solidFill>
                <a:srgbClr val="C00000"/>
              </a:solidFill>
            </a:endParaRPr>
          </a:p>
        </p:txBody>
      </p:sp>
      <p:sp>
        <p:nvSpPr>
          <p:cNvPr id="25" name="BlokTextu 24">
            <a:extLst>
              <a:ext uri="{FF2B5EF4-FFF2-40B4-BE49-F238E27FC236}">
                <a16:creationId xmlns:a16="http://schemas.microsoft.com/office/drawing/2014/main" id="{3C7A9931-8952-557A-B996-58AD0C0102B0}"/>
              </a:ext>
            </a:extLst>
          </p:cNvPr>
          <p:cNvSpPr txBox="1"/>
          <p:nvPr/>
        </p:nvSpPr>
        <p:spPr>
          <a:xfrm>
            <a:off x="5694786" y="6478050"/>
            <a:ext cx="3669594" cy="369332"/>
          </a:xfrm>
          <a:prstGeom prst="rect">
            <a:avLst/>
          </a:prstGeom>
          <a:noFill/>
        </p:spPr>
        <p:txBody>
          <a:bodyPr wrap="none" rtlCol="0">
            <a:spAutoFit/>
          </a:bodyPr>
          <a:lstStyle/>
          <a:p>
            <a:r>
              <a:rPr lang="en-US" dirty="0"/>
              <a:t>-</a:t>
            </a:r>
            <a:r>
              <a:rPr lang="en-US" b="1" dirty="0">
                <a:solidFill>
                  <a:srgbClr val="7030A0"/>
                </a:solidFill>
              </a:rPr>
              <a:t>implementation where possible</a:t>
            </a:r>
            <a:endParaRPr lang="sk-SK" b="1" dirty="0">
              <a:solidFill>
                <a:srgbClr val="7030A0"/>
              </a:solidFill>
            </a:endParaRPr>
          </a:p>
        </p:txBody>
      </p:sp>
    </p:spTree>
    <p:extLst>
      <p:ext uri="{BB962C8B-B14F-4D97-AF65-F5344CB8AC3E}">
        <p14:creationId xmlns:p14="http://schemas.microsoft.com/office/powerpoint/2010/main" val="1392368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67211D-E496-F500-4DB4-4FCBD19B6921}"/>
              </a:ext>
            </a:extLst>
          </p:cNvPr>
          <p:cNvSpPr>
            <a:spLocks noGrp="1"/>
          </p:cNvSpPr>
          <p:nvPr>
            <p:ph type="title"/>
          </p:nvPr>
        </p:nvSpPr>
        <p:spPr>
          <a:xfrm>
            <a:off x="278433" y="216838"/>
            <a:ext cx="10393741" cy="1320800"/>
          </a:xfrm>
        </p:spPr>
        <p:txBody>
          <a:bodyPr>
            <a:normAutofit fontScale="90000"/>
          </a:bodyPr>
          <a:lstStyle/>
          <a:p>
            <a:r>
              <a:rPr lang="en-US" sz="6000" b="1" dirty="0"/>
              <a:t>Roles and Their Crosscutting in Patterns</a:t>
            </a:r>
            <a:endParaRPr lang="sk-SK" sz="6000" b="1" dirty="0"/>
          </a:p>
        </p:txBody>
      </p:sp>
      <p:pic>
        <p:nvPicPr>
          <p:cNvPr id="5" name="Obrázok 4">
            <a:extLst>
              <a:ext uri="{FF2B5EF4-FFF2-40B4-BE49-F238E27FC236}">
                <a16:creationId xmlns:a16="http://schemas.microsoft.com/office/drawing/2014/main" id="{590EC408-6606-34DC-88CC-CCE16A33E8A1}"/>
              </a:ext>
            </a:extLst>
          </p:cNvPr>
          <p:cNvPicPr>
            <a:picLocks noChangeAspect="1"/>
          </p:cNvPicPr>
          <p:nvPr/>
        </p:nvPicPr>
        <p:blipFill>
          <a:blip r:embed="rId2"/>
          <a:stretch>
            <a:fillRect/>
          </a:stretch>
        </p:blipFill>
        <p:spPr>
          <a:xfrm>
            <a:off x="478408" y="2370781"/>
            <a:ext cx="5317660" cy="4341526"/>
          </a:xfrm>
          <a:prstGeom prst="rect">
            <a:avLst/>
          </a:prstGeom>
        </p:spPr>
      </p:pic>
      <p:sp>
        <p:nvSpPr>
          <p:cNvPr id="6" name="BlokTextu 5">
            <a:extLst>
              <a:ext uri="{FF2B5EF4-FFF2-40B4-BE49-F238E27FC236}">
                <a16:creationId xmlns:a16="http://schemas.microsoft.com/office/drawing/2014/main" id="{EBB0BC30-804D-CF74-0A55-C8D7670634DB}"/>
              </a:ext>
            </a:extLst>
          </p:cNvPr>
          <p:cNvSpPr txBox="1"/>
          <p:nvPr/>
        </p:nvSpPr>
        <p:spPr>
          <a:xfrm>
            <a:off x="5885300" y="5042615"/>
            <a:ext cx="6525498" cy="1754326"/>
          </a:xfrm>
          <a:prstGeom prst="rect">
            <a:avLst/>
          </a:prstGeom>
          <a:noFill/>
        </p:spPr>
        <p:txBody>
          <a:bodyPr wrap="square" rtlCol="0">
            <a:spAutoFit/>
          </a:bodyPr>
          <a:lstStyle/>
          <a:p>
            <a:r>
              <a:rPr lang="en-US" dirty="0"/>
              <a:t>Source: </a:t>
            </a:r>
            <a:r>
              <a:rPr lang="sk-SK" dirty="0"/>
              <a:t>J. </a:t>
            </a:r>
            <a:r>
              <a:rPr lang="sk-SK" dirty="0" err="1"/>
              <a:t>Hannemann</a:t>
            </a:r>
            <a:r>
              <a:rPr lang="sk-SK" dirty="0"/>
              <a:t> and G. </a:t>
            </a:r>
            <a:r>
              <a:rPr lang="sk-SK" dirty="0" err="1"/>
              <a:t>Kiczales</a:t>
            </a:r>
            <a:r>
              <a:rPr lang="sk-SK" dirty="0"/>
              <a:t>, </a:t>
            </a:r>
            <a:r>
              <a:rPr lang="en-US" dirty="0"/>
              <a:t> </a:t>
            </a:r>
            <a:r>
              <a:rPr lang="sk-SK" dirty="0"/>
              <a:t>“Design </a:t>
            </a:r>
            <a:r>
              <a:rPr lang="sk-SK" dirty="0" err="1"/>
              <a:t>pattern</a:t>
            </a:r>
            <a:r>
              <a:rPr lang="sk-SK" dirty="0"/>
              <a:t> </a:t>
            </a:r>
            <a:r>
              <a:rPr lang="sk-SK" dirty="0" err="1"/>
              <a:t>implementation</a:t>
            </a:r>
            <a:r>
              <a:rPr lang="sk-SK" dirty="0"/>
              <a:t> in Java and </a:t>
            </a:r>
            <a:r>
              <a:rPr lang="sk-SK" dirty="0" err="1"/>
              <a:t>AspectJ</a:t>
            </a:r>
            <a:r>
              <a:rPr lang="sk-SK" dirty="0"/>
              <a:t>,” in </a:t>
            </a:r>
            <a:r>
              <a:rPr lang="sk-SK" dirty="0" err="1"/>
              <a:t>Proc</a:t>
            </a:r>
            <a:r>
              <a:rPr lang="sk-SK" dirty="0"/>
              <a:t>. </a:t>
            </a:r>
            <a:endParaRPr lang="en-US" dirty="0"/>
          </a:p>
          <a:p>
            <a:r>
              <a:rPr lang="sk-SK" dirty="0"/>
              <a:t>of 17th ACM SIGPLAN </a:t>
            </a:r>
            <a:r>
              <a:rPr lang="sk-SK" dirty="0" err="1"/>
              <a:t>Conference</a:t>
            </a:r>
            <a:r>
              <a:rPr lang="sk-SK" dirty="0"/>
              <a:t> on </a:t>
            </a:r>
            <a:r>
              <a:rPr lang="sk-SK" dirty="0" err="1"/>
              <a:t>Object-Oriented</a:t>
            </a:r>
            <a:r>
              <a:rPr lang="sk-SK" dirty="0"/>
              <a:t> </a:t>
            </a:r>
            <a:r>
              <a:rPr lang="sk-SK" dirty="0" err="1"/>
              <a:t>Programming</a:t>
            </a:r>
            <a:r>
              <a:rPr lang="sk-SK" dirty="0"/>
              <a:t>, Systems, </a:t>
            </a:r>
            <a:r>
              <a:rPr lang="sk-SK" dirty="0" err="1"/>
              <a:t>Languages</a:t>
            </a:r>
            <a:r>
              <a:rPr lang="sk-SK" dirty="0"/>
              <a:t>, and </a:t>
            </a:r>
            <a:r>
              <a:rPr lang="sk-SK" dirty="0" err="1"/>
              <a:t>Applications</a:t>
            </a:r>
            <a:r>
              <a:rPr lang="sk-SK" dirty="0"/>
              <a:t>, </a:t>
            </a:r>
            <a:endParaRPr lang="en-US" dirty="0"/>
          </a:p>
          <a:p>
            <a:r>
              <a:rPr lang="sk-SK" dirty="0"/>
              <a:t>OOPSLA 2002. Seattle, Washington, USA: ACM, 2002, </a:t>
            </a:r>
            <a:r>
              <a:rPr lang="sk-SK" dirty="0" err="1"/>
              <a:t>pp</a:t>
            </a:r>
            <a:r>
              <a:rPr lang="sk-SK" dirty="0"/>
              <a:t>. 161–173. </a:t>
            </a:r>
          </a:p>
        </p:txBody>
      </p:sp>
      <p:sp>
        <p:nvSpPr>
          <p:cNvPr id="7" name="BlokTextu 6">
            <a:extLst>
              <a:ext uri="{FF2B5EF4-FFF2-40B4-BE49-F238E27FC236}">
                <a16:creationId xmlns:a16="http://schemas.microsoft.com/office/drawing/2014/main" id="{CD97F503-AAAF-2D17-86E0-C35A0CE1F29D}"/>
              </a:ext>
            </a:extLst>
          </p:cNvPr>
          <p:cNvSpPr txBox="1"/>
          <p:nvPr/>
        </p:nvSpPr>
        <p:spPr>
          <a:xfrm>
            <a:off x="3457394" y="1537997"/>
            <a:ext cx="6136616" cy="369332"/>
          </a:xfrm>
          <a:prstGeom prst="rect">
            <a:avLst/>
          </a:prstGeom>
          <a:noFill/>
        </p:spPr>
        <p:txBody>
          <a:bodyPr wrap="none" rtlCol="0">
            <a:spAutoFit/>
          </a:bodyPr>
          <a:lstStyle/>
          <a:p>
            <a:r>
              <a:rPr lang="en-US" dirty="0"/>
              <a:t>1 role can be represented by many classes and vice-versa</a:t>
            </a:r>
            <a:endParaRPr lang="sk-SK" dirty="0"/>
          </a:p>
        </p:txBody>
      </p:sp>
      <p:sp>
        <p:nvSpPr>
          <p:cNvPr id="8" name="Šípka: nadol 7">
            <a:extLst>
              <a:ext uri="{FF2B5EF4-FFF2-40B4-BE49-F238E27FC236}">
                <a16:creationId xmlns:a16="http://schemas.microsoft.com/office/drawing/2014/main" id="{D61ABCBE-E281-90BA-349E-B2D4CB259D5F}"/>
              </a:ext>
            </a:extLst>
          </p:cNvPr>
          <p:cNvSpPr/>
          <p:nvPr/>
        </p:nvSpPr>
        <p:spPr>
          <a:xfrm rot="15307667">
            <a:off x="3164806" y="2444512"/>
            <a:ext cx="826090" cy="7909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BlokTextu 8">
            <a:extLst>
              <a:ext uri="{FF2B5EF4-FFF2-40B4-BE49-F238E27FC236}">
                <a16:creationId xmlns:a16="http://schemas.microsoft.com/office/drawing/2014/main" id="{CA2E78A0-4A70-3611-4FE1-C0E64B8503BD}"/>
              </a:ext>
            </a:extLst>
          </p:cNvPr>
          <p:cNvSpPr txBox="1"/>
          <p:nvPr/>
        </p:nvSpPr>
        <p:spPr>
          <a:xfrm>
            <a:off x="3972442" y="2470678"/>
            <a:ext cx="2656496" cy="369332"/>
          </a:xfrm>
          <a:prstGeom prst="rect">
            <a:avLst/>
          </a:prstGeom>
          <a:noFill/>
        </p:spPr>
        <p:txBody>
          <a:bodyPr wrap="none" rtlCol="0">
            <a:spAutoFit/>
          </a:bodyPr>
          <a:lstStyle/>
          <a:p>
            <a:r>
              <a:rPr lang="en-US" b="1" dirty="0"/>
              <a:t>Many roles in one class</a:t>
            </a:r>
            <a:endParaRPr lang="sk-SK" b="1" dirty="0"/>
          </a:p>
        </p:txBody>
      </p:sp>
      <p:sp>
        <p:nvSpPr>
          <p:cNvPr id="10" name="Šípka: nadol 9">
            <a:extLst>
              <a:ext uri="{FF2B5EF4-FFF2-40B4-BE49-F238E27FC236}">
                <a16:creationId xmlns:a16="http://schemas.microsoft.com/office/drawing/2014/main" id="{61A31E56-EEE7-855D-07D7-7B8433931320}"/>
              </a:ext>
            </a:extLst>
          </p:cNvPr>
          <p:cNvSpPr/>
          <p:nvPr/>
        </p:nvSpPr>
        <p:spPr>
          <a:xfrm rot="14575376">
            <a:off x="4237727" y="3371126"/>
            <a:ext cx="292166" cy="25426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BlokTextu 10">
            <a:extLst>
              <a:ext uri="{FF2B5EF4-FFF2-40B4-BE49-F238E27FC236}">
                <a16:creationId xmlns:a16="http://schemas.microsoft.com/office/drawing/2014/main" id="{FCB365A9-6EF1-A8AF-5623-5252D52B25AB}"/>
              </a:ext>
            </a:extLst>
          </p:cNvPr>
          <p:cNvSpPr txBox="1"/>
          <p:nvPr/>
        </p:nvSpPr>
        <p:spPr>
          <a:xfrm>
            <a:off x="5475303" y="3773801"/>
            <a:ext cx="4237057" cy="646331"/>
          </a:xfrm>
          <a:prstGeom prst="rect">
            <a:avLst/>
          </a:prstGeom>
          <a:noFill/>
        </p:spPr>
        <p:txBody>
          <a:bodyPr wrap="none" rtlCol="0">
            <a:spAutoFit/>
          </a:bodyPr>
          <a:lstStyle/>
          <a:p>
            <a:r>
              <a:rPr lang="en-US" b="1" dirty="0"/>
              <a:t>Conceptual methods where 1 method</a:t>
            </a:r>
          </a:p>
          <a:p>
            <a:r>
              <a:rPr lang="en-US" b="1" dirty="0"/>
              <a:t> crosscuts many classes</a:t>
            </a:r>
            <a:endParaRPr lang="sk-SK" b="1" dirty="0"/>
          </a:p>
        </p:txBody>
      </p:sp>
      <p:sp>
        <p:nvSpPr>
          <p:cNvPr id="12" name="BlokTextu 11">
            <a:extLst>
              <a:ext uri="{FF2B5EF4-FFF2-40B4-BE49-F238E27FC236}">
                <a16:creationId xmlns:a16="http://schemas.microsoft.com/office/drawing/2014/main" id="{5A18B531-8B1F-2CE2-F270-167A88244C65}"/>
              </a:ext>
            </a:extLst>
          </p:cNvPr>
          <p:cNvSpPr txBox="1"/>
          <p:nvPr/>
        </p:nvSpPr>
        <p:spPr>
          <a:xfrm>
            <a:off x="4867749" y="2942373"/>
            <a:ext cx="6742551" cy="707886"/>
          </a:xfrm>
          <a:prstGeom prst="rect">
            <a:avLst/>
          </a:prstGeom>
          <a:noFill/>
        </p:spPr>
        <p:txBody>
          <a:bodyPr wrap="none" rtlCol="0">
            <a:spAutoFit/>
          </a:bodyPr>
          <a:lstStyle/>
          <a:p>
            <a:r>
              <a:rPr lang="en-US" sz="2000" i="1" dirty="0"/>
              <a:t>In pattern language/composition the class from one role</a:t>
            </a:r>
          </a:p>
          <a:p>
            <a:r>
              <a:rPr lang="en-US" sz="2000" i="1" dirty="0"/>
              <a:t>can take other role from different pattern</a:t>
            </a:r>
            <a:endParaRPr lang="sk-SK" sz="2000" i="1" dirty="0"/>
          </a:p>
        </p:txBody>
      </p:sp>
      <p:sp>
        <p:nvSpPr>
          <p:cNvPr id="13" name="BlokTextu 12">
            <a:extLst>
              <a:ext uri="{FF2B5EF4-FFF2-40B4-BE49-F238E27FC236}">
                <a16:creationId xmlns:a16="http://schemas.microsoft.com/office/drawing/2014/main" id="{282468CE-23E4-1042-FF19-A1BF66309004}"/>
              </a:ext>
            </a:extLst>
          </p:cNvPr>
          <p:cNvSpPr txBox="1"/>
          <p:nvPr/>
        </p:nvSpPr>
        <p:spPr>
          <a:xfrm>
            <a:off x="3457394" y="1877907"/>
            <a:ext cx="7042312" cy="369332"/>
          </a:xfrm>
          <a:prstGeom prst="rect">
            <a:avLst/>
          </a:prstGeom>
          <a:noFill/>
        </p:spPr>
        <p:txBody>
          <a:bodyPr wrap="none" rtlCol="0">
            <a:spAutoFit/>
          </a:bodyPr>
          <a:lstStyle/>
          <a:p>
            <a:r>
              <a:rPr lang="en-US" dirty="0"/>
              <a:t>1 conceptual operation can crosscut more methods and vice-versa</a:t>
            </a:r>
            <a:endParaRPr lang="sk-SK" dirty="0"/>
          </a:p>
        </p:txBody>
      </p:sp>
    </p:spTree>
    <p:extLst>
      <p:ext uri="{BB962C8B-B14F-4D97-AF65-F5344CB8AC3E}">
        <p14:creationId xmlns:p14="http://schemas.microsoft.com/office/powerpoint/2010/main" val="12995939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9659C9FC-7D08-EFE0-E5E7-ADD1ACCF305E}"/>
              </a:ext>
            </a:extLst>
          </p:cNvPr>
          <p:cNvPicPr>
            <a:picLocks noChangeAspect="1"/>
          </p:cNvPicPr>
          <p:nvPr/>
        </p:nvPicPr>
        <p:blipFill>
          <a:blip r:embed="rId2"/>
          <a:stretch>
            <a:fillRect/>
          </a:stretch>
        </p:blipFill>
        <p:spPr>
          <a:xfrm>
            <a:off x="0" y="0"/>
            <a:ext cx="7726516" cy="6858000"/>
          </a:xfrm>
          <a:prstGeom prst="rect">
            <a:avLst/>
          </a:prstGeom>
        </p:spPr>
      </p:pic>
      <p:sp>
        <p:nvSpPr>
          <p:cNvPr id="6" name="BlokTextu 5">
            <a:extLst>
              <a:ext uri="{FF2B5EF4-FFF2-40B4-BE49-F238E27FC236}">
                <a16:creationId xmlns:a16="http://schemas.microsoft.com/office/drawing/2014/main" id="{6182D5C9-6FD5-41F3-1179-D7C6AD7FD4E6}"/>
              </a:ext>
            </a:extLst>
          </p:cNvPr>
          <p:cNvSpPr txBox="1"/>
          <p:nvPr/>
        </p:nvSpPr>
        <p:spPr>
          <a:xfrm>
            <a:off x="7726516" y="4496430"/>
            <a:ext cx="4524722" cy="2308324"/>
          </a:xfrm>
          <a:prstGeom prst="rect">
            <a:avLst/>
          </a:prstGeom>
          <a:noFill/>
        </p:spPr>
        <p:txBody>
          <a:bodyPr wrap="square" rtlCol="0">
            <a:spAutoFit/>
          </a:bodyPr>
          <a:lstStyle/>
          <a:p>
            <a:r>
              <a:rPr lang="en-US" dirty="0"/>
              <a:t>Source: </a:t>
            </a:r>
            <a:r>
              <a:rPr lang="sk-SK" dirty="0"/>
              <a:t>J. </a:t>
            </a:r>
            <a:r>
              <a:rPr lang="sk-SK" dirty="0" err="1"/>
              <a:t>Hannemann</a:t>
            </a:r>
            <a:r>
              <a:rPr lang="sk-SK" dirty="0"/>
              <a:t> and G. </a:t>
            </a:r>
            <a:r>
              <a:rPr lang="sk-SK" dirty="0" err="1"/>
              <a:t>Kiczales</a:t>
            </a:r>
            <a:r>
              <a:rPr lang="sk-SK" dirty="0"/>
              <a:t>, </a:t>
            </a:r>
            <a:r>
              <a:rPr lang="en-US" dirty="0"/>
              <a:t> </a:t>
            </a:r>
            <a:r>
              <a:rPr lang="sk-SK" dirty="0"/>
              <a:t>“Design </a:t>
            </a:r>
            <a:r>
              <a:rPr lang="sk-SK" dirty="0" err="1"/>
              <a:t>pattern</a:t>
            </a:r>
            <a:r>
              <a:rPr lang="sk-SK" dirty="0"/>
              <a:t> </a:t>
            </a:r>
            <a:r>
              <a:rPr lang="sk-SK" dirty="0" err="1"/>
              <a:t>implementation</a:t>
            </a:r>
            <a:r>
              <a:rPr lang="sk-SK" dirty="0"/>
              <a:t> in Java and </a:t>
            </a:r>
            <a:r>
              <a:rPr lang="sk-SK" dirty="0" err="1"/>
              <a:t>AspectJ</a:t>
            </a:r>
            <a:r>
              <a:rPr lang="sk-SK" dirty="0"/>
              <a:t>,” in </a:t>
            </a:r>
            <a:r>
              <a:rPr lang="sk-SK" dirty="0" err="1"/>
              <a:t>Proc</a:t>
            </a:r>
            <a:r>
              <a:rPr lang="sk-SK" dirty="0"/>
              <a:t>. </a:t>
            </a:r>
            <a:endParaRPr lang="en-US" dirty="0"/>
          </a:p>
          <a:p>
            <a:r>
              <a:rPr lang="sk-SK" dirty="0"/>
              <a:t>of 17th ACM SIGPLAN </a:t>
            </a:r>
            <a:r>
              <a:rPr lang="sk-SK" dirty="0" err="1"/>
              <a:t>Conference</a:t>
            </a:r>
            <a:r>
              <a:rPr lang="sk-SK" dirty="0"/>
              <a:t> on </a:t>
            </a:r>
            <a:r>
              <a:rPr lang="sk-SK" dirty="0" err="1"/>
              <a:t>Object-Oriented</a:t>
            </a:r>
            <a:r>
              <a:rPr lang="sk-SK" dirty="0"/>
              <a:t> </a:t>
            </a:r>
            <a:r>
              <a:rPr lang="sk-SK" dirty="0" err="1"/>
              <a:t>Programming</a:t>
            </a:r>
            <a:r>
              <a:rPr lang="sk-SK" dirty="0"/>
              <a:t>, Systems, </a:t>
            </a:r>
            <a:r>
              <a:rPr lang="sk-SK" dirty="0" err="1"/>
              <a:t>Languages</a:t>
            </a:r>
            <a:r>
              <a:rPr lang="sk-SK" dirty="0"/>
              <a:t>, and </a:t>
            </a:r>
            <a:r>
              <a:rPr lang="sk-SK" dirty="0" err="1"/>
              <a:t>Applications</a:t>
            </a:r>
            <a:r>
              <a:rPr lang="sk-SK" dirty="0"/>
              <a:t>, </a:t>
            </a:r>
            <a:endParaRPr lang="en-US" dirty="0"/>
          </a:p>
          <a:p>
            <a:r>
              <a:rPr lang="sk-SK" dirty="0"/>
              <a:t>OOPSLA 2002. Seattle, Washington, USA: ACM, 2002, </a:t>
            </a:r>
            <a:r>
              <a:rPr lang="sk-SK" dirty="0" err="1"/>
              <a:t>pp</a:t>
            </a:r>
            <a:r>
              <a:rPr lang="sk-SK" dirty="0"/>
              <a:t>. 161–173. </a:t>
            </a:r>
          </a:p>
        </p:txBody>
      </p:sp>
      <p:sp>
        <p:nvSpPr>
          <p:cNvPr id="7" name="Pravá zložená zátvorka 6">
            <a:extLst>
              <a:ext uri="{FF2B5EF4-FFF2-40B4-BE49-F238E27FC236}">
                <a16:creationId xmlns:a16="http://schemas.microsoft.com/office/drawing/2014/main" id="{E8E96ED9-C9B9-53E3-A0B2-4D00CB761679}"/>
              </a:ext>
            </a:extLst>
          </p:cNvPr>
          <p:cNvSpPr/>
          <p:nvPr/>
        </p:nvSpPr>
        <p:spPr>
          <a:xfrm rot="1127873">
            <a:off x="7218029" y="955254"/>
            <a:ext cx="632144" cy="1049412"/>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8" name="BlokTextu 7">
            <a:extLst>
              <a:ext uri="{FF2B5EF4-FFF2-40B4-BE49-F238E27FC236}">
                <a16:creationId xmlns:a16="http://schemas.microsoft.com/office/drawing/2014/main" id="{33D420CF-7452-02D8-49AE-8B4BDC5922A5}"/>
              </a:ext>
            </a:extLst>
          </p:cNvPr>
          <p:cNvSpPr txBox="1"/>
          <p:nvPr/>
        </p:nvSpPr>
        <p:spPr>
          <a:xfrm>
            <a:off x="8002391" y="1611852"/>
            <a:ext cx="3521477" cy="1107996"/>
          </a:xfrm>
          <a:prstGeom prst="rect">
            <a:avLst/>
          </a:prstGeom>
          <a:noFill/>
        </p:spPr>
        <p:txBody>
          <a:bodyPr wrap="none" rtlCol="0">
            <a:spAutoFit/>
          </a:bodyPr>
          <a:lstStyle/>
          <a:p>
            <a:r>
              <a:rPr lang="en-US" sz="2800" b="1" dirty="0"/>
              <a:t>EMPTY INTERFACES </a:t>
            </a:r>
          </a:p>
          <a:p>
            <a:r>
              <a:rPr lang="en-US" dirty="0"/>
              <a:t>--&gt;</a:t>
            </a:r>
            <a:r>
              <a:rPr lang="en-US" sz="2000" b="1" dirty="0">
                <a:solidFill>
                  <a:srgbClr val="C00000"/>
                </a:solidFill>
              </a:rPr>
              <a:t>Defining roles in patterns</a:t>
            </a:r>
          </a:p>
          <a:p>
            <a:r>
              <a:rPr lang="en-US" dirty="0"/>
              <a:t>	-introducing types</a:t>
            </a:r>
            <a:endParaRPr lang="sk-SK" dirty="0"/>
          </a:p>
        </p:txBody>
      </p:sp>
      <p:sp>
        <p:nvSpPr>
          <p:cNvPr id="9" name="BlokTextu 8">
            <a:extLst>
              <a:ext uri="{FF2B5EF4-FFF2-40B4-BE49-F238E27FC236}">
                <a16:creationId xmlns:a16="http://schemas.microsoft.com/office/drawing/2014/main" id="{03D01577-6A1C-295B-6CA7-090E04D84610}"/>
              </a:ext>
            </a:extLst>
          </p:cNvPr>
          <p:cNvSpPr txBox="1"/>
          <p:nvPr/>
        </p:nvSpPr>
        <p:spPr>
          <a:xfrm>
            <a:off x="7849254" y="2809978"/>
            <a:ext cx="3475393" cy="923330"/>
          </a:xfrm>
          <a:prstGeom prst="rect">
            <a:avLst/>
          </a:prstGeom>
          <a:noFill/>
        </p:spPr>
        <p:txBody>
          <a:bodyPr wrap="square" rtlCol="0">
            <a:spAutoFit/>
          </a:bodyPr>
          <a:lstStyle/>
          <a:p>
            <a:r>
              <a:rPr lang="en-US" b="1" dirty="0"/>
              <a:t>-[key, value] = </a:t>
            </a:r>
          </a:p>
          <a:p>
            <a:r>
              <a:rPr lang="en-US" b="1" dirty="0"/>
              <a:t>	[Composite/Component, </a:t>
            </a:r>
          </a:p>
          <a:p>
            <a:r>
              <a:rPr lang="en-US" b="1" dirty="0"/>
              <a:t>		Vector&lt;Component&gt;]</a:t>
            </a:r>
            <a:endParaRPr lang="sk-SK" b="1" dirty="0"/>
          </a:p>
        </p:txBody>
      </p:sp>
      <p:sp>
        <p:nvSpPr>
          <p:cNvPr id="10" name="Pravá zložená zátvorka 9">
            <a:extLst>
              <a:ext uri="{FF2B5EF4-FFF2-40B4-BE49-F238E27FC236}">
                <a16:creationId xmlns:a16="http://schemas.microsoft.com/office/drawing/2014/main" id="{C1E60B2F-889F-7E12-DEF0-B7F427E68E38}"/>
              </a:ext>
            </a:extLst>
          </p:cNvPr>
          <p:cNvSpPr/>
          <p:nvPr/>
        </p:nvSpPr>
        <p:spPr>
          <a:xfrm>
            <a:off x="7065811" y="2959920"/>
            <a:ext cx="632144" cy="3536852"/>
          </a:xfrm>
          <a:prstGeom prst="rightBrace">
            <a:avLst>
              <a:gd name="adj1" fmla="val 8333"/>
              <a:gd name="adj2" fmla="val 34101"/>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11" name="BlokTextu 10">
            <a:extLst>
              <a:ext uri="{FF2B5EF4-FFF2-40B4-BE49-F238E27FC236}">
                <a16:creationId xmlns:a16="http://schemas.microsoft.com/office/drawing/2014/main" id="{4A7E7E4D-3A5B-12BF-ED2C-48C4263EBBED}"/>
              </a:ext>
            </a:extLst>
          </p:cNvPr>
          <p:cNvSpPr txBox="1"/>
          <p:nvPr/>
        </p:nvSpPr>
        <p:spPr>
          <a:xfrm>
            <a:off x="7726516" y="3823438"/>
            <a:ext cx="4264309" cy="707886"/>
          </a:xfrm>
          <a:prstGeom prst="rect">
            <a:avLst/>
          </a:prstGeom>
          <a:noFill/>
        </p:spPr>
        <p:txBody>
          <a:bodyPr wrap="none" rtlCol="0">
            <a:spAutoFit/>
          </a:bodyPr>
          <a:lstStyle/>
          <a:p>
            <a:r>
              <a:rPr lang="en-US" dirty="0"/>
              <a:t>--&gt;</a:t>
            </a:r>
            <a:r>
              <a:rPr lang="en-US" sz="2000" b="1" dirty="0">
                <a:solidFill>
                  <a:srgbClr val="7030A0"/>
                </a:solidFill>
              </a:rPr>
              <a:t>Implementing default behavior </a:t>
            </a:r>
          </a:p>
          <a:p>
            <a:r>
              <a:rPr lang="en-US" sz="2000" b="1" dirty="0">
                <a:solidFill>
                  <a:srgbClr val="7030A0"/>
                </a:solidFill>
              </a:rPr>
              <a:t>	according to pattern</a:t>
            </a:r>
          </a:p>
        </p:txBody>
      </p:sp>
      <p:sp>
        <p:nvSpPr>
          <p:cNvPr id="12" name="Nadpis 1">
            <a:extLst>
              <a:ext uri="{FF2B5EF4-FFF2-40B4-BE49-F238E27FC236}">
                <a16:creationId xmlns:a16="http://schemas.microsoft.com/office/drawing/2014/main" id="{D43C27FC-6EFD-9438-713C-54FC47F163FD}"/>
              </a:ext>
            </a:extLst>
          </p:cNvPr>
          <p:cNvSpPr>
            <a:spLocks noGrp="1"/>
          </p:cNvSpPr>
          <p:nvPr>
            <p:ph type="title"/>
          </p:nvPr>
        </p:nvSpPr>
        <p:spPr>
          <a:xfrm>
            <a:off x="7922293" y="-84212"/>
            <a:ext cx="3601575" cy="1320800"/>
          </a:xfrm>
        </p:spPr>
        <p:txBody>
          <a:bodyPr>
            <a:noAutofit/>
          </a:bodyPr>
          <a:lstStyle/>
          <a:p>
            <a:r>
              <a:rPr lang="en-US" sz="5400" b="1" dirty="0"/>
              <a:t>Composite </a:t>
            </a:r>
            <a:br>
              <a:rPr lang="en-US" sz="5400" b="1" dirty="0"/>
            </a:br>
            <a:r>
              <a:rPr lang="en-US" sz="5400" b="1" dirty="0"/>
              <a:t>pattern</a:t>
            </a:r>
            <a:endParaRPr lang="sk-SK" sz="5400" b="1" dirty="0"/>
          </a:p>
        </p:txBody>
      </p:sp>
      <p:sp>
        <p:nvSpPr>
          <p:cNvPr id="13" name="Šípka: doprava 12">
            <a:extLst>
              <a:ext uri="{FF2B5EF4-FFF2-40B4-BE49-F238E27FC236}">
                <a16:creationId xmlns:a16="http://schemas.microsoft.com/office/drawing/2014/main" id="{D098D1B3-D083-6688-F71E-7C917CFBDE75}"/>
              </a:ext>
            </a:extLst>
          </p:cNvPr>
          <p:cNvSpPr/>
          <p:nvPr/>
        </p:nvSpPr>
        <p:spPr>
          <a:xfrm rot="12068847">
            <a:off x="5967856" y="2359019"/>
            <a:ext cx="2097552" cy="4580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40570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9E052A-FBCE-257C-AC7D-18BFFF2C74CC}"/>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41E11DF4-FFD1-32B2-EFAE-476E7B560EA8}"/>
              </a:ext>
            </a:extLst>
          </p:cNvPr>
          <p:cNvSpPr>
            <a:spLocks noGrp="1"/>
          </p:cNvSpPr>
          <p:nvPr>
            <p:ph idx="1"/>
          </p:nvPr>
        </p:nvSpPr>
        <p:spPr/>
        <p:txBody>
          <a:bodyPr/>
          <a:lstStyle/>
          <a:p>
            <a:endParaRPr lang="sk-SK" dirty="0"/>
          </a:p>
        </p:txBody>
      </p:sp>
      <p:pic>
        <p:nvPicPr>
          <p:cNvPr id="5" name="Obrázok 4">
            <a:extLst>
              <a:ext uri="{FF2B5EF4-FFF2-40B4-BE49-F238E27FC236}">
                <a16:creationId xmlns:a16="http://schemas.microsoft.com/office/drawing/2014/main" id="{6EDC612D-04ED-A56D-17B2-D5D4F04DE98E}"/>
              </a:ext>
            </a:extLst>
          </p:cNvPr>
          <p:cNvPicPr>
            <a:picLocks noChangeAspect="1"/>
          </p:cNvPicPr>
          <p:nvPr/>
        </p:nvPicPr>
        <p:blipFill>
          <a:blip r:embed="rId2"/>
          <a:stretch>
            <a:fillRect/>
          </a:stretch>
        </p:blipFill>
        <p:spPr>
          <a:xfrm>
            <a:off x="318299" y="0"/>
            <a:ext cx="7112277" cy="6858000"/>
          </a:xfrm>
          <a:prstGeom prst="rect">
            <a:avLst/>
          </a:prstGeom>
        </p:spPr>
      </p:pic>
      <p:sp>
        <p:nvSpPr>
          <p:cNvPr id="6" name="BlokTextu 5">
            <a:extLst>
              <a:ext uri="{FF2B5EF4-FFF2-40B4-BE49-F238E27FC236}">
                <a16:creationId xmlns:a16="http://schemas.microsoft.com/office/drawing/2014/main" id="{6D63D039-51E4-2524-2CC2-0A8C2D6E8A4A}"/>
              </a:ext>
            </a:extLst>
          </p:cNvPr>
          <p:cNvSpPr txBox="1"/>
          <p:nvPr/>
        </p:nvSpPr>
        <p:spPr>
          <a:xfrm>
            <a:off x="7742966" y="3802434"/>
            <a:ext cx="4033769" cy="2862322"/>
          </a:xfrm>
          <a:prstGeom prst="rect">
            <a:avLst/>
          </a:prstGeom>
          <a:noFill/>
        </p:spPr>
        <p:txBody>
          <a:bodyPr wrap="square" rtlCol="0">
            <a:spAutoFit/>
          </a:bodyPr>
          <a:lstStyle/>
          <a:p>
            <a:r>
              <a:rPr lang="en-US" dirty="0"/>
              <a:t>Source: </a:t>
            </a:r>
            <a:r>
              <a:rPr lang="sk-SK" dirty="0"/>
              <a:t>J. </a:t>
            </a:r>
            <a:r>
              <a:rPr lang="sk-SK" dirty="0" err="1"/>
              <a:t>Hannemann</a:t>
            </a:r>
            <a:r>
              <a:rPr lang="sk-SK" dirty="0"/>
              <a:t> and G. </a:t>
            </a:r>
            <a:r>
              <a:rPr lang="sk-SK" dirty="0" err="1"/>
              <a:t>Kiczales</a:t>
            </a:r>
            <a:r>
              <a:rPr lang="sk-SK" dirty="0"/>
              <a:t>, </a:t>
            </a:r>
            <a:r>
              <a:rPr lang="en-US" dirty="0"/>
              <a:t> </a:t>
            </a:r>
            <a:r>
              <a:rPr lang="sk-SK" dirty="0"/>
              <a:t>“Design </a:t>
            </a:r>
            <a:r>
              <a:rPr lang="sk-SK" dirty="0" err="1"/>
              <a:t>pattern</a:t>
            </a:r>
            <a:r>
              <a:rPr lang="sk-SK" dirty="0"/>
              <a:t> </a:t>
            </a:r>
            <a:r>
              <a:rPr lang="sk-SK" dirty="0" err="1"/>
              <a:t>implementation</a:t>
            </a:r>
            <a:r>
              <a:rPr lang="sk-SK" dirty="0"/>
              <a:t> in Java and </a:t>
            </a:r>
            <a:r>
              <a:rPr lang="sk-SK" dirty="0" err="1"/>
              <a:t>AspectJ</a:t>
            </a:r>
            <a:r>
              <a:rPr lang="sk-SK" dirty="0"/>
              <a:t>,” in </a:t>
            </a:r>
            <a:r>
              <a:rPr lang="sk-SK" dirty="0" err="1"/>
              <a:t>Proc</a:t>
            </a:r>
            <a:r>
              <a:rPr lang="sk-SK" dirty="0"/>
              <a:t>. </a:t>
            </a:r>
            <a:endParaRPr lang="en-US" dirty="0"/>
          </a:p>
          <a:p>
            <a:r>
              <a:rPr lang="sk-SK" dirty="0"/>
              <a:t>of 17th ACM SIGPLAN </a:t>
            </a:r>
            <a:r>
              <a:rPr lang="sk-SK" dirty="0" err="1"/>
              <a:t>Conference</a:t>
            </a:r>
            <a:r>
              <a:rPr lang="sk-SK" dirty="0"/>
              <a:t> on </a:t>
            </a:r>
            <a:r>
              <a:rPr lang="sk-SK" dirty="0" err="1"/>
              <a:t>Object-Oriented</a:t>
            </a:r>
            <a:r>
              <a:rPr lang="sk-SK" dirty="0"/>
              <a:t> </a:t>
            </a:r>
            <a:r>
              <a:rPr lang="sk-SK" dirty="0" err="1"/>
              <a:t>Programming</a:t>
            </a:r>
            <a:r>
              <a:rPr lang="sk-SK" dirty="0"/>
              <a:t>, Systems, </a:t>
            </a:r>
            <a:r>
              <a:rPr lang="sk-SK" dirty="0" err="1"/>
              <a:t>Languages</a:t>
            </a:r>
            <a:r>
              <a:rPr lang="sk-SK" dirty="0"/>
              <a:t>, and </a:t>
            </a:r>
            <a:r>
              <a:rPr lang="sk-SK" dirty="0" err="1"/>
              <a:t>Applications</a:t>
            </a:r>
            <a:r>
              <a:rPr lang="sk-SK" dirty="0"/>
              <a:t>, </a:t>
            </a:r>
            <a:endParaRPr lang="en-US" dirty="0"/>
          </a:p>
          <a:p>
            <a:r>
              <a:rPr lang="sk-SK" dirty="0"/>
              <a:t>OOPSLA 2002. Seattle, Washington, USA: ACM, 2002, </a:t>
            </a:r>
            <a:r>
              <a:rPr lang="sk-SK" dirty="0" err="1"/>
              <a:t>pp</a:t>
            </a:r>
            <a:r>
              <a:rPr lang="sk-SK" dirty="0"/>
              <a:t>. 161–173. </a:t>
            </a:r>
          </a:p>
        </p:txBody>
      </p:sp>
      <p:sp>
        <p:nvSpPr>
          <p:cNvPr id="7" name="Pravá zložená zátvorka 6">
            <a:extLst>
              <a:ext uri="{FF2B5EF4-FFF2-40B4-BE49-F238E27FC236}">
                <a16:creationId xmlns:a16="http://schemas.microsoft.com/office/drawing/2014/main" id="{FB5012B7-6613-2142-0794-73280F8EDC81}"/>
              </a:ext>
            </a:extLst>
          </p:cNvPr>
          <p:cNvSpPr/>
          <p:nvPr/>
        </p:nvSpPr>
        <p:spPr>
          <a:xfrm>
            <a:off x="6798432" y="97001"/>
            <a:ext cx="632144" cy="6015364"/>
          </a:xfrm>
          <a:prstGeom prst="rightBrace">
            <a:avLst>
              <a:gd name="adj1" fmla="val 8333"/>
              <a:gd name="adj2" fmla="val 1705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8" name="BlokTextu 7">
            <a:extLst>
              <a:ext uri="{FF2B5EF4-FFF2-40B4-BE49-F238E27FC236}">
                <a16:creationId xmlns:a16="http://schemas.microsoft.com/office/drawing/2014/main" id="{7F108925-7D8F-1A10-86C5-34DC5FAA7061}"/>
              </a:ext>
            </a:extLst>
          </p:cNvPr>
          <p:cNvSpPr txBox="1"/>
          <p:nvPr/>
        </p:nvSpPr>
        <p:spPr>
          <a:xfrm>
            <a:off x="7430576" y="931903"/>
            <a:ext cx="4264309" cy="707886"/>
          </a:xfrm>
          <a:prstGeom prst="rect">
            <a:avLst/>
          </a:prstGeom>
          <a:noFill/>
        </p:spPr>
        <p:txBody>
          <a:bodyPr wrap="none" rtlCol="0">
            <a:spAutoFit/>
          </a:bodyPr>
          <a:lstStyle/>
          <a:p>
            <a:r>
              <a:rPr lang="en-US" dirty="0"/>
              <a:t>--&gt;</a:t>
            </a:r>
            <a:r>
              <a:rPr lang="en-US" sz="2000" b="1" dirty="0"/>
              <a:t>Implementing default behavior </a:t>
            </a:r>
          </a:p>
          <a:p>
            <a:r>
              <a:rPr lang="en-US" sz="2000" b="1" dirty="0"/>
              <a:t>	according to pattern</a:t>
            </a:r>
          </a:p>
        </p:txBody>
      </p:sp>
    </p:spTree>
    <p:extLst>
      <p:ext uri="{BB962C8B-B14F-4D97-AF65-F5344CB8AC3E}">
        <p14:creationId xmlns:p14="http://schemas.microsoft.com/office/powerpoint/2010/main" val="21208185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A0591442-3BD1-9E47-D568-BD7D9D85F01F}"/>
              </a:ext>
            </a:extLst>
          </p:cNvPr>
          <p:cNvSpPr>
            <a:spLocks noGrp="1"/>
          </p:cNvSpPr>
          <p:nvPr>
            <p:ph idx="1"/>
          </p:nvPr>
        </p:nvSpPr>
        <p:spPr/>
        <p:txBody>
          <a:bodyPr/>
          <a:lstStyle/>
          <a:p>
            <a:endParaRPr lang="sk-SK" dirty="0"/>
          </a:p>
        </p:txBody>
      </p:sp>
      <p:pic>
        <p:nvPicPr>
          <p:cNvPr id="5" name="Obrázok 4">
            <a:extLst>
              <a:ext uri="{FF2B5EF4-FFF2-40B4-BE49-F238E27FC236}">
                <a16:creationId xmlns:a16="http://schemas.microsoft.com/office/drawing/2014/main" id="{9C35E290-3064-3B3F-D95F-25AE24E2F51C}"/>
              </a:ext>
            </a:extLst>
          </p:cNvPr>
          <p:cNvPicPr>
            <a:picLocks noChangeAspect="1"/>
          </p:cNvPicPr>
          <p:nvPr/>
        </p:nvPicPr>
        <p:blipFill>
          <a:blip r:embed="rId2"/>
          <a:stretch>
            <a:fillRect/>
          </a:stretch>
        </p:blipFill>
        <p:spPr>
          <a:xfrm>
            <a:off x="-4438" y="10739"/>
            <a:ext cx="6075891" cy="6858000"/>
          </a:xfrm>
          <a:prstGeom prst="rect">
            <a:avLst/>
          </a:prstGeom>
        </p:spPr>
      </p:pic>
      <p:sp>
        <p:nvSpPr>
          <p:cNvPr id="8" name="BlokTextu 7">
            <a:extLst>
              <a:ext uri="{FF2B5EF4-FFF2-40B4-BE49-F238E27FC236}">
                <a16:creationId xmlns:a16="http://schemas.microsoft.com/office/drawing/2014/main" id="{6302A4E0-AA36-83C6-A9A0-1FD47152A497}"/>
              </a:ext>
            </a:extLst>
          </p:cNvPr>
          <p:cNvSpPr txBox="1"/>
          <p:nvPr/>
        </p:nvSpPr>
        <p:spPr>
          <a:xfrm>
            <a:off x="6147574" y="908359"/>
            <a:ext cx="5711820" cy="1015663"/>
          </a:xfrm>
          <a:prstGeom prst="rect">
            <a:avLst/>
          </a:prstGeom>
          <a:noFill/>
        </p:spPr>
        <p:txBody>
          <a:bodyPr wrap="none" rtlCol="0">
            <a:spAutoFit/>
          </a:bodyPr>
          <a:lstStyle/>
          <a:p>
            <a:r>
              <a:rPr lang="en-US" dirty="0"/>
              <a:t>--&gt;</a:t>
            </a:r>
            <a:r>
              <a:rPr lang="en-US" sz="2000" b="1" dirty="0"/>
              <a:t>Applying roles from parent for specific case</a:t>
            </a:r>
          </a:p>
          <a:p>
            <a:r>
              <a:rPr lang="en-US" sz="2000" b="1" dirty="0"/>
              <a:t>	</a:t>
            </a:r>
            <a:r>
              <a:rPr lang="en-US" sz="2000" dirty="0"/>
              <a:t>- Directory  =has role=  Composite</a:t>
            </a:r>
          </a:p>
          <a:p>
            <a:r>
              <a:rPr lang="en-US" sz="2000" dirty="0"/>
              <a:t>	- File 	      =has role=  Leaf</a:t>
            </a:r>
          </a:p>
        </p:txBody>
      </p:sp>
      <p:sp>
        <p:nvSpPr>
          <p:cNvPr id="9" name="Pravá zložená zátvorka 8">
            <a:extLst>
              <a:ext uri="{FF2B5EF4-FFF2-40B4-BE49-F238E27FC236}">
                <a16:creationId xmlns:a16="http://schemas.microsoft.com/office/drawing/2014/main" id="{048C21E5-FEAE-B294-3EED-760EF37491F5}"/>
              </a:ext>
            </a:extLst>
          </p:cNvPr>
          <p:cNvSpPr/>
          <p:nvPr/>
        </p:nvSpPr>
        <p:spPr>
          <a:xfrm>
            <a:off x="5488405" y="736429"/>
            <a:ext cx="632144" cy="687335"/>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10" name="BlokTextu 9">
            <a:extLst>
              <a:ext uri="{FF2B5EF4-FFF2-40B4-BE49-F238E27FC236}">
                <a16:creationId xmlns:a16="http://schemas.microsoft.com/office/drawing/2014/main" id="{43A3B9CB-F614-71D6-59B2-83C19AB021C7}"/>
              </a:ext>
            </a:extLst>
          </p:cNvPr>
          <p:cNvSpPr txBox="1"/>
          <p:nvPr/>
        </p:nvSpPr>
        <p:spPr>
          <a:xfrm>
            <a:off x="6071453" y="70757"/>
            <a:ext cx="4543231" cy="707886"/>
          </a:xfrm>
          <a:prstGeom prst="rect">
            <a:avLst/>
          </a:prstGeom>
          <a:noFill/>
        </p:spPr>
        <p:txBody>
          <a:bodyPr wrap="none" rtlCol="0">
            <a:spAutoFit/>
          </a:bodyPr>
          <a:lstStyle/>
          <a:p>
            <a:r>
              <a:rPr lang="en-US" dirty="0"/>
              <a:t>--&gt;</a:t>
            </a:r>
            <a:r>
              <a:rPr lang="en-US" sz="2000" b="1" dirty="0"/>
              <a:t>Specific Aspect to uniformly </a:t>
            </a:r>
          </a:p>
          <a:p>
            <a:r>
              <a:rPr lang="en-US" sz="2000" b="1" dirty="0"/>
              <a:t>			traverse files/directories</a:t>
            </a:r>
            <a:endParaRPr lang="en-US" sz="2000" dirty="0"/>
          </a:p>
        </p:txBody>
      </p:sp>
      <p:sp>
        <p:nvSpPr>
          <p:cNvPr id="11" name="Pravá zložená zátvorka 10">
            <a:extLst>
              <a:ext uri="{FF2B5EF4-FFF2-40B4-BE49-F238E27FC236}">
                <a16:creationId xmlns:a16="http://schemas.microsoft.com/office/drawing/2014/main" id="{0622F669-DED7-C350-17D6-0228BEEAC65E}"/>
              </a:ext>
            </a:extLst>
          </p:cNvPr>
          <p:cNvSpPr/>
          <p:nvPr/>
        </p:nvSpPr>
        <p:spPr>
          <a:xfrm>
            <a:off x="5831502" y="2315619"/>
            <a:ext cx="632144" cy="2826315"/>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12" name="BlokTextu 11">
            <a:extLst>
              <a:ext uri="{FF2B5EF4-FFF2-40B4-BE49-F238E27FC236}">
                <a16:creationId xmlns:a16="http://schemas.microsoft.com/office/drawing/2014/main" id="{33C83BE8-0F7A-A0AA-08CE-90CD4499C589}"/>
              </a:ext>
            </a:extLst>
          </p:cNvPr>
          <p:cNvSpPr txBox="1"/>
          <p:nvPr/>
        </p:nvSpPr>
        <p:spPr>
          <a:xfrm>
            <a:off x="6753225" y="3424985"/>
            <a:ext cx="4214615" cy="1015663"/>
          </a:xfrm>
          <a:prstGeom prst="rect">
            <a:avLst/>
          </a:prstGeom>
          <a:noFill/>
        </p:spPr>
        <p:txBody>
          <a:bodyPr wrap="none" rtlCol="0">
            <a:spAutoFit/>
          </a:bodyPr>
          <a:lstStyle/>
          <a:p>
            <a:r>
              <a:rPr lang="en-US" dirty="0"/>
              <a:t>--&gt;</a:t>
            </a:r>
            <a:r>
              <a:rPr lang="en-US" sz="2000" b="1" dirty="0"/>
              <a:t>Specific implementation of </a:t>
            </a:r>
          </a:p>
          <a:p>
            <a:r>
              <a:rPr lang="en-US" sz="2000" b="1" dirty="0"/>
              <a:t>how the size on disk is calculated</a:t>
            </a:r>
            <a:endParaRPr lang="sk-SK" sz="2000" b="1" dirty="0"/>
          </a:p>
          <a:p>
            <a:r>
              <a:rPr lang="sk-SK" sz="2000" b="1" dirty="0"/>
              <a:t>	-</a:t>
            </a:r>
            <a:r>
              <a:rPr lang="sk-SK" sz="2000" b="1" dirty="0" err="1"/>
              <a:t>using</a:t>
            </a:r>
            <a:r>
              <a:rPr lang="sk-SK" sz="2000" b="1" dirty="0"/>
              <a:t> </a:t>
            </a:r>
            <a:r>
              <a:rPr lang="sk-SK" sz="2000" b="1" dirty="0" err="1"/>
              <a:t>intertype</a:t>
            </a:r>
            <a:r>
              <a:rPr lang="sk-SK" sz="2000" b="1" dirty="0"/>
              <a:t> </a:t>
            </a:r>
            <a:r>
              <a:rPr lang="sk-SK" sz="2000" b="1" dirty="0" err="1"/>
              <a:t>declaration</a:t>
            </a:r>
            <a:endParaRPr lang="en-US" sz="2000" dirty="0"/>
          </a:p>
        </p:txBody>
      </p:sp>
      <p:sp>
        <p:nvSpPr>
          <p:cNvPr id="14" name="Šípka: doprava 13">
            <a:extLst>
              <a:ext uri="{FF2B5EF4-FFF2-40B4-BE49-F238E27FC236}">
                <a16:creationId xmlns:a16="http://schemas.microsoft.com/office/drawing/2014/main" id="{8284FDB8-1D40-31AE-651C-A8586B3CE9DA}"/>
              </a:ext>
            </a:extLst>
          </p:cNvPr>
          <p:cNvSpPr/>
          <p:nvPr/>
        </p:nvSpPr>
        <p:spPr>
          <a:xfrm rot="11318104">
            <a:off x="4246281" y="1806308"/>
            <a:ext cx="3188542" cy="4580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BlokTextu 14">
            <a:extLst>
              <a:ext uri="{FF2B5EF4-FFF2-40B4-BE49-F238E27FC236}">
                <a16:creationId xmlns:a16="http://schemas.microsoft.com/office/drawing/2014/main" id="{5A3A36F5-A9D1-44FE-1DE3-ECB321E3D150}"/>
              </a:ext>
            </a:extLst>
          </p:cNvPr>
          <p:cNvSpPr txBox="1"/>
          <p:nvPr/>
        </p:nvSpPr>
        <p:spPr>
          <a:xfrm>
            <a:off x="7416334" y="2093474"/>
            <a:ext cx="4775666" cy="923330"/>
          </a:xfrm>
          <a:prstGeom prst="rect">
            <a:avLst/>
          </a:prstGeom>
          <a:noFill/>
        </p:spPr>
        <p:txBody>
          <a:bodyPr wrap="none" rtlCol="0">
            <a:spAutoFit/>
          </a:bodyPr>
          <a:lstStyle/>
          <a:p>
            <a:r>
              <a:rPr lang="sk-SK" dirty="0" err="1"/>
              <a:t>Client</a:t>
            </a:r>
            <a:r>
              <a:rPr lang="sk-SK" dirty="0"/>
              <a:t> get </a:t>
            </a:r>
            <a:r>
              <a:rPr lang="sk-SK" dirty="0" err="1"/>
              <a:t>size</a:t>
            </a:r>
            <a:r>
              <a:rPr lang="en-US" dirty="0"/>
              <a:t> on disk</a:t>
            </a:r>
            <a:r>
              <a:rPr lang="sk-SK" dirty="0"/>
              <a:t> </a:t>
            </a:r>
            <a:r>
              <a:rPr lang="sk-SK" dirty="0" err="1"/>
              <a:t>using</a:t>
            </a:r>
            <a:r>
              <a:rPr lang="sk-SK" dirty="0"/>
              <a:t> </a:t>
            </a:r>
            <a:r>
              <a:rPr lang="sk-SK" b="1" dirty="0" err="1">
                <a:solidFill>
                  <a:srgbClr val="7030A0"/>
                </a:solidFill>
              </a:rPr>
              <a:t>public</a:t>
            </a:r>
            <a:r>
              <a:rPr lang="sk-SK" b="1" dirty="0">
                <a:solidFill>
                  <a:srgbClr val="7030A0"/>
                </a:solidFill>
              </a:rPr>
              <a:t> </a:t>
            </a:r>
            <a:r>
              <a:rPr lang="sk-SK" b="1" dirty="0" err="1">
                <a:solidFill>
                  <a:srgbClr val="7030A0"/>
                </a:solidFill>
              </a:rPr>
              <a:t>methods</a:t>
            </a:r>
            <a:endParaRPr lang="sk-SK" b="1" dirty="0">
              <a:solidFill>
                <a:srgbClr val="7030A0"/>
              </a:solidFill>
            </a:endParaRPr>
          </a:p>
          <a:p>
            <a:r>
              <a:rPr lang="sk-SK" dirty="0"/>
              <a:t>	</a:t>
            </a:r>
            <a:r>
              <a:rPr lang="sk-SK" b="1" dirty="0">
                <a:solidFill>
                  <a:srgbClr val="FF0000"/>
                </a:solidFill>
              </a:rPr>
              <a:t>-</a:t>
            </a:r>
            <a:r>
              <a:rPr lang="sk-SK" b="1" dirty="0" err="1">
                <a:solidFill>
                  <a:srgbClr val="FF0000"/>
                </a:solidFill>
              </a:rPr>
              <a:t>others</a:t>
            </a:r>
            <a:r>
              <a:rPr lang="sk-SK" b="1" dirty="0">
                <a:solidFill>
                  <a:srgbClr val="FF0000"/>
                </a:solidFill>
              </a:rPr>
              <a:t> are </a:t>
            </a:r>
            <a:r>
              <a:rPr lang="sk-SK" b="1" dirty="0" err="1">
                <a:solidFill>
                  <a:srgbClr val="FF0000"/>
                </a:solidFill>
              </a:rPr>
              <a:t>encapsulated</a:t>
            </a:r>
            <a:r>
              <a:rPr lang="sk-SK" b="1" dirty="0">
                <a:solidFill>
                  <a:srgbClr val="FF0000"/>
                </a:solidFill>
              </a:rPr>
              <a:t> </a:t>
            </a:r>
            <a:endParaRPr lang="en-US" b="1" dirty="0">
              <a:solidFill>
                <a:srgbClr val="FF0000"/>
              </a:solidFill>
            </a:endParaRPr>
          </a:p>
          <a:p>
            <a:r>
              <a:rPr lang="en-US" b="1" dirty="0">
                <a:solidFill>
                  <a:srgbClr val="FF0000"/>
                </a:solidFill>
              </a:rPr>
              <a:t>		</a:t>
            </a:r>
            <a:r>
              <a:rPr lang="sk-SK" b="1" dirty="0" err="1">
                <a:solidFill>
                  <a:srgbClr val="FF0000"/>
                </a:solidFill>
              </a:rPr>
              <a:t>within</a:t>
            </a:r>
            <a:r>
              <a:rPr lang="sk-SK" b="1" dirty="0">
                <a:solidFill>
                  <a:srgbClr val="FF0000"/>
                </a:solidFill>
              </a:rPr>
              <a:t> </a:t>
            </a:r>
            <a:r>
              <a:rPr lang="sk-SK" b="1" dirty="0" err="1">
                <a:solidFill>
                  <a:srgbClr val="FF0000"/>
                </a:solidFill>
              </a:rPr>
              <a:t>pattern</a:t>
            </a:r>
            <a:r>
              <a:rPr lang="en-US" b="1" dirty="0">
                <a:solidFill>
                  <a:srgbClr val="FF0000"/>
                </a:solidFill>
              </a:rPr>
              <a:t> (</a:t>
            </a:r>
            <a:r>
              <a:rPr lang="sk-SK" b="1" dirty="0" err="1">
                <a:solidFill>
                  <a:srgbClr val="FF0000"/>
                </a:solidFill>
              </a:rPr>
              <a:t>aspect</a:t>
            </a:r>
            <a:r>
              <a:rPr lang="en-US" b="1" dirty="0">
                <a:solidFill>
                  <a:srgbClr val="FF0000"/>
                </a:solidFill>
              </a:rPr>
              <a:t>)!!!</a:t>
            </a:r>
            <a:endParaRPr lang="sk-SK" b="1" dirty="0">
              <a:solidFill>
                <a:srgbClr val="FF0000"/>
              </a:solidFill>
            </a:endParaRPr>
          </a:p>
        </p:txBody>
      </p:sp>
      <p:sp>
        <p:nvSpPr>
          <p:cNvPr id="16" name="BlokTextu 15">
            <a:extLst>
              <a:ext uri="{FF2B5EF4-FFF2-40B4-BE49-F238E27FC236}">
                <a16:creationId xmlns:a16="http://schemas.microsoft.com/office/drawing/2014/main" id="{A1F45FBB-DA9A-771C-E508-737296816F58}"/>
              </a:ext>
            </a:extLst>
          </p:cNvPr>
          <p:cNvSpPr txBox="1"/>
          <p:nvPr/>
        </p:nvSpPr>
        <p:spPr>
          <a:xfrm>
            <a:off x="6236056" y="5032917"/>
            <a:ext cx="6075891" cy="1754326"/>
          </a:xfrm>
          <a:prstGeom prst="rect">
            <a:avLst/>
          </a:prstGeom>
          <a:noFill/>
        </p:spPr>
        <p:txBody>
          <a:bodyPr wrap="square" rtlCol="0">
            <a:spAutoFit/>
          </a:bodyPr>
          <a:lstStyle/>
          <a:p>
            <a:r>
              <a:rPr lang="en-US" dirty="0"/>
              <a:t>Source: </a:t>
            </a:r>
            <a:r>
              <a:rPr lang="sk-SK" dirty="0"/>
              <a:t>J. </a:t>
            </a:r>
            <a:r>
              <a:rPr lang="sk-SK" dirty="0" err="1"/>
              <a:t>Hannemann</a:t>
            </a:r>
            <a:r>
              <a:rPr lang="sk-SK" dirty="0"/>
              <a:t> and G. </a:t>
            </a:r>
            <a:r>
              <a:rPr lang="sk-SK" dirty="0" err="1"/>
              <a:t>Kiczales</a:t>
            </a:r>
            <a:r>
              <a:rPr lang="sk-SK" dirty="0"/>
              <a:t>, </a:t>
            </a:r>
            <a:r>
              <a:rPr lang="en-US" dirty="0"/>
              <a:t> </a:t>
            </a:r>
            <a:r>
              <a:rPr lang="sk-SK" dirty="0"/>
              <a:t>“Design </a:t>
            </a:r>
            <a:r>
              <a:rPr lang="sk-SK" dirty="0" err="1"/>
              <a:t>pattern</a:t>
            </a:r>
            <a:r>
              <a:rPr lang="sk-SK" dirty="0"/>
              <a:t> </a:t>
            </a:r>
            <a:r>
              <a:rPr lang="sk-SK" dirty="0" err="1"/>
              <a:t>implementation</a:t>
            </a:r>
            <a:r>
              <a:rPr lang="sk-SK" dirty="0"/>
              <a:t> in Java and </a:t>
            </a:r>
            <a:r>
              <a:rPr lang="sk-SK" dirty="0" err="1"/>
              <a:t>AspectJ</a:t>
            </a:r>
            <a:r>
              <a:rPr lang="sk-SK" dirty="0"/>
              <a:t>,” in </a:t>
            </a:r>
            <a:r>
              <a:rPr lang="sk-SK" dirty="0" err="1"/>
              <a:t>Proc</a:t>
            </a:r>
            <a:r>
              <a:rPr lang="sk-SK" dirty="0"/>
              <a:t>. </a:t>
            </a:r>
            <a:endParaRPr lang="en-US" dirty="0"/>
          </a:p>
          <a:p>
            <a:r>
              <a:rPr lang="sk-SK" dirty="0"/>
              <a:t>of 17th ACM SIGPLAN </a:t>
            </a:r>
            <a:r>
              <a:rPr lang="sk-SK" dirty="0" err="1"/>
              <a:t>Conference</a:t>
            </a:r>
            <a:r>
              <a:rPr lang="sk-SK" dirty="0"/>
              <a:t> on </a:t>
            </a:r>
            <a:r>
              <a:rPr lang="sk-SK" dirty="0" err="1"/>
              <a:t>Object-Oriented</a:t>
            </a:r>
            <a:r>
              <a:rPr lang="sk-SK" dirty="0"/>
              <a:t> </a:t>
            </a:r>
            <a:r>
              <a:rPr lang="sk-SK" dirty="0" err="1"/>
              <a:t>Programming</a:t>
            </a:r>
            <a:r>
              <a:rPr lang="sk-SK" dirty="0"/>
              <a:t>, Systems, </a:t>
            </a:r>
            <a:r>
              <a:rPr lang="sk-SK" dirty="0" err="1"/>
              <a:t>Languages</a:t>
            </a:r>
            <a:r>
              <a:rPr lang="sk-SK" dirty="0"/>
              <a:t>, and </a:t>
            </a:r>
            <a:r>
              <a:rPr lang="sk-SK" dirty="0" err="1"/>
              <a:t>Applications</a:t>
            </a:r>
            <a:r>
              <a:rPr lang="sk-SK" dirty="0"/>
              <a:t>, </a:t>
            </a:r>
            <a:endParaRPr lang="en-US" dirty="0"/>
          </a:p>
          <a:p>
            <a:r>
              <a:rPr lang="sk-SK" dirty="0"/>
              <a:t>OOPSLA 2002. Seattle, Washington, USA: ACM, 2002, </a:t>
            </a:r>
            <a:r>
              <a:rPr lang="sk-SK" dirty="0" err="1"/>
              <a:t>pp</a:t>
            </a:r>
            <a:r>
              <a:rPr lang="sk-SK" dirty="0"/>
              <a:t>. 161–173. </a:t>
            </a:r>
          </a:p>
        </p:txBody>
      </p:sp>
    </p:spTree>
    <p:extLst>
      <p:ext uri="{BB962C8B-B14F-4D97-AF65-F5344CB8AC3E}">
        <p14:creationId xmlns:p14="http://schemas.microsoft.com/office/powerpoint/2010/main" val="3216136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a:extLst>
              <a:ext uri="{FF2B5EF4-FFF2-40B4-BE49-F238E27FC236}">
                <a16:creationId xmlns:a16="http://schemas.microsoft.com/office/drawing/2014/main" id="{AECF1A4E-801C-C654-934F-6A8FBAEA97AC}"/>
              </a:ext>
            </a:extLst>
          </p:cNvPr>
          <p:cNvSpPr txBox="1"/>
          <p:nvPr/>
        </p:nvSpPr>
        <p:spPr>
          <a:xfrm>
            <a:off x="2456310" y="261039"/>
            <a:ext cx="4752516" cy="954107"/>
          </a:xfrm>
          <a:prstGeom prst="rect">
            <a:avLst/>
          </a:prstGeom>
          <a:noFill/>
        </p:spPr>
        <p:txBody>
          <a:bodyPr wrap="square" rtlCol="0">
            <a:spAutoFit/>
          </a:bodyPr>
          <a:lstStyle/>
          <a:p>
            <a:r>
              <a:rPr lang="sk-SK" sz="2800" b="1" dirty="0">
                <a:solidFill>
                  <a:srgbClr val="FF0000"/>
                </a:solidFill>
              </a:rPr>
              <a:t>ASPECTS USED AS OBJECT FACTORIES</a:t>
            </a:r>
          </a:p>
        </p:txBody>
      </p:sp>
      <p:sp>
        <p:nvSpPr>
          <p:cNvPr id="5" name="BlokTextu 4">
            <a:extLst>
              <a:ext uri="{FF2B5EF4-FFF2-40B4-BE49-F238E27FC236}">
                <a16:creationId xmlns:a16="http://schemas.microsoft.com/office/drawing/2014/main" id="{597C6E5A-BF7A-6B42-D712-1FE0AA7D5EFA}"/>
              </a:ext>
            </a:extLst>
          </p:cNvPr>
          <p:cNvSpPr txBox="1"/>
          <p:nvPr/>
        </p:nvSpPr>
        <p:spPr>
          <a:xfrm>
            <a:off x="4544595" y="739589"/>
            <a:ext cx="4425525" cy="1384995"/>
          </a:xfrm>
          <a:prstGeom prst="rect">
            <a:avLst/>
          </a:prstGeom>
          <a:noFill/>
        </p:spPr>
        <p:txBody>
          <a:bodyPr wrap="square" rtlCol="0">
            <a:spAutoFit/>
          </a:bodyPr>
          <a:lstStyle/>
          <a:p>
            <a:r>
              <a:rPr lang="sk-SK" sz="2800" b="1" dirty="0">
                <a:solidFill>
                  <a:srgbClr val="00B050"/>
                </a:solidFill>
              </a:rPr>
              <a:t>SINGLETON, PROTOTYPE, MEMENTO, ITERATOR, FLYWEIGHT</a:t>
            </a:r>
          </a:p>
        </p:txBody>
      </p:sp>
      <p:sp>
        <p:nvSpPr>
          <p:cNvPr id="6" name="BlokTextu 5">
            <a:extLst>
              <a:ext uri="{FF2B5EF4-FFF2-40B4-BE49-F238E27FC236}">
                <a16:creationId xmlns:a16="http://schemas.microsoft.com/office/drawing/2014/main" id="{98477581-983E-3000-87D0-4C8903FBEF4F}"/>
              </a:ext>
            </a:extLst>
          </p:cNvPr>
          <p:cNvSpPr txBox="1"/>
          <p:nvPr/>
        </p:nvSpPr>
        <p:spPr>
          <a:xfrm>
            <a:off x="477723" y="1775455"/>
            <a:ext cx="5920916" cy="1200329"/>
          </a:xfrm>
          <a:prstGeom prst="rect">
            <a:avLst/>
          </a:prstGeom>
          <a:noFill/>
        </p:spPr>
        <p:txBody>
          <a:bodyPr wrap="none" rtlCol="0">
            <a:spAutoFit/>
          </a:bodyPr>
          <a:lstStyle/>
          <a:p>
            <a:r>
              <a:rPr lang="en-US" dirty="0"/>
              <a:t>-factory methods:</a:t>
            </a:r>
          </a:p>
          <a:p>
            <a:r>
              <a:rPr lang="en-US" dirty="0"/>
              <a:t>	a) PARAMETERIZED METHODS ON ABSTRACT ASPECT</a:t>
            </a:r>
          </a:p>
          <a:p>
            <a:r>
              <a:rPr lang="en-US" dirty="0"/>
              <a:t>	b) METHODS ATTACHED ON PARTICIPANTS</a:t>
            </a:r>
          </a:p>
          <a:p>
            <a:r>
              <a:rPr lang="en-US" dirty="0"/>
              <a:t>	</a:t>
            </a:r>
            <a:endParaRPr lang="sk-SK" dirty="0"/>
          </a:p>
        </p:txBody>
      </p:sp>
      <p:sp>
        <p:nvSpPr>
          <p:cNvPr id="7" name="BlokTextu 6">
            <a:extLst>
              <a:ext uri="{FF2B5EF4-FFF2-40B4-BE49-F238E27FC236}">
                <a16:creationId xmlns:a16="http://schemas.microsoft.com/office/drawing/2014/main" id="{8D69B056-8462-FE12-0F89-731DE189E1B4}"/>
              </a:ext>
            </a:extLst>
          </p:cNvPr>
          <p:cNvSpPr txBox="1"/>
          <p:nvPr/>
        </p:nvSpPr>
        <p:spPr>
          <a:xfrm>
            <a:off x="214792" y="2959245"/>
            <a:ext cx="7706340" cy="769441"/>
          </a:xfrm>
          <a:prstGeom prst="rect">
            <a:avLst/>
          </a:prstGeom>
          <a:noFill/>
        </p:spPr>
        <p:txBody>
          <a:bodyPr wrap="none" rtlCol="0">
            <a:spAutoFit/>
          </a:bodyPr>
          <a:lstStyle/>
          <a:p>
            <a:r>
              <a:rPr lang="sk-SK" sz="4400" b="1" dirty="0" err="1"/>
              <a:t>Nordberg’s</a:t>
            </a:r>
            <a:r>
              <a:rPr lang="sk-SK" sz="4400" b="1" dirty="0"/>
              <a:t> </a:t>
            </a:r>
            <a:r>
              <a:rPr lang="sk-SK" sz="4400" b="1" dirty="0" err="1"/>
              <a:t>factory</a:t>
            </a:r>
            <a:r>
              <a:rPr lang="sk-SK" sz="4400" b="1" dirty="0"/>
              <a:t> </a:t>
            </a:r>
            <a:r>
              <a:rPr lang="sk-SK" sz="4400" b="1" dirty="0" err="1"/>
              <a:t>example</a:t>
            </a:r>
            <a:r>
              <a:rPr lang="en-US" sz="4400" b="1" dirty="0"/>
              <a:t>:</a:t>
            </a:r>
            <a:endParaRPr lang="sk-SK" sz="4400" b="1" dirty="0"/>
          </a:p>
        </p:txBody>
      </p:sp>
      <p:sp>
        <p:nvSpPr>
          <p:cNvPr id="8" name="BlokTextu 7">
            <a:extLst>
              <a:ext uri="{FF2B5EF4-FFF2-40B4-BE49-F238E27FC236}">
                <a16:creationId xmlns:a16="http://schemas.microsoft.com/office/drawing/2014/main" id="{0C3BE71D-D51A-C0C6-D6AC-B7B413EF1650}"/>
              </a:ext>
            </a:extLst>
          </p:cNvPr>
          <p:cNvSpPr txBox="1"/>
          <p:nvPr/>
        </p:nvSpPr>
        <p:spPr>
          <a:xfrm>
            <a:off x="6159426" y="4524149"/>
            <a:ext cx="6075891" cy="1754326"/>
          </a:xfrm>
          <a:prstGeom prst="rect">
            <a:avLst/>
          </a:prstGeom>
          <a:noFill/>
        </p:spPr>
        <p:txBody>
          <a:bodyPr wrap="square" rtlCol="0">
            <a:spAutoFit/>
          </a:bodyPr>
          <a:lstStyle/>
          <a:p>
            <a:r>
              <a:rPr lang="en-US" dirty="0"/>
              <a:t>Source: </a:t>
            </a:r>
            <a:r>
              <a:rPr lang="sk-SK" dirty="0"/>
              <a:t>J. </a:t>
            </a:r>
            <a:r>
              <a:rPr lang="sk-SK" dirty="0" err="1"/>
              <a:t>Hannemann</a:t>
            </a:r>
            <a:r>
              <a:rPr lang="sk-SK" dirty="0"/>
              <a:t> and G. </a:t>
            </a:r>
            <a:r>
              <a:rPr lang="sk-SK" dirty="0" err="1"/>
              <a:t>Kiczales</a:t>
            </a:r>
            <a:r>
              <a:rPr lang="sk-SK" dirty="0"/>
              <a:t>, </a:t>
            </a:r>
            <a:r>
              <a:rPr lang="en-US" dirty="0"/>
              <a:t> </a:t>
            </a:r>
            <a:r>
              <a:rPr lang="sk-SK" dirty="0"/>
              <a:t>“Design </a:t>
            </a:r>
            <a:r>
              <a:rPr lang="sk-SK" dirty="0" err="1"/>
              <a:t>pattern</a:t>
            </a:r>
            <a:r>
              <a:rPr lang="sk-SK" dirty="0"/>
              <a:t> </a:t>
            </a:r>
            <a:r>
              <a:rPr lang="sk-SK" dirty="0" err="1"/>
              <a:t>implementation</a:t>
            </a:r>
            <a:r>
              <a:rPr lang="sk-SK" dirty="0"/>
              <a:t> in Java and </a:t>
            </a:r>
            <a:r>
              <a:rPr lang="sk-SK" dirty="0" err="1"/>
              <a:t>AspectJ</a:t>
            </a:r>
            <a:r>
              <a:rPr lang="sk-SK" dirty="0"/>
              <a:t>,” in </a:t>
            </a:r>
            <a:r>
              <a:rPr lang="sk-SK" dirty="0" err="1"/>
              <a:t>Proc</a:t>
            </a:r>
            <a:r>
              <a:rPr lang="sk-SK" dirty="0"/>
              <a:t>. </a:t>
            </a:r>
            <a:endParaRPr lang="en-US" dirty="0"/>
          </a:p>
          <a:p>
            <a:r>
              <a:rPr lang="sk-SK" dirty="0"/>
              <a:t>of 17th ACM SIGPLAN </a:t>
            </a:r>
            <a:r>
              <a:rPr lang="sk-SK" dirty="0" err="1"/>
              <a:t>Conference</a:t>
            </a:r>
            <a:r>
              <a:rPr lang="sk-SK" dirty="0"/>
              <a:t> on </a:t>
            </a:r>
            <a:r>
              <a:rPr lang="sk-SK" dirty="0" err="1"/>
              <a:t>Object-Oriented</a:t>
            </a:r>
            <a:r>
              <a:rPr lang="sk-SK" dirty="0"/>
              <a:t> </a:t>
            </a:r>
            <a:r>
              <a:rPr lang="sk-SK" dirty="0" err="1"/>
              <a:t>Programming</a:t>
            </a:r>
            <a:r>
              <a:rPr lang="sk-SK" dirty="0"/>
              <a:t>, Systems, </a:t>
            </a:r>
            <a:r>
              <a:rPr lang="sk-SK" dirty="0" err="1"/>
              <a:t>Languages</a:t>
            </a:r>
            <a:r>
              <a:rPr lang="sk-SK" dirty="0"/>
              <a:t>, and </a:t>
            </a:r>
            <a:r>
              <a:rPr lang="sk-SK" dirty="0" err="1"/>
              <a:t>Applications</a:t>
            </a:r>
            <a:r>
              <a:rPr lang="sk-SK" dirty="0"/>
              <a:t>, </a:t>
            </a:r>
            <a:endParaRPr lang="en-US" dirty="0"/>
          </a:p>
          <a:p>
            <a:r>
              <a:rPr lang="sk-SK" dirty="0"/>
              <a:t>OOPSLA 2002. Seattle, Washington, USA: ACM, 2002, </a:t>
            </a:r>
            <a:r>
              <a:rPr lang="sk-SK" dirty="0" err="1"/>
              <a:t>pp</a:t>
            </a:r>
            <a:r>
              <a:rPr lang="sk-SK" dirty="0"/>
              <a:t>. 161–173. </a:t>
            </a:r>
          </a:p>
        </p:txBody>
      </p:sp>
      <p:sp>
        <p:nvSpPr>
          <p:cNvPr id="9" name="BlokTextu 8">
            <a:extLst>
              <a:ext uri="{FF2B5EF4-FFF2-40B4-BE49-F238E27FC236}">
                <a16:creationId xmlns:a16="http://schemas.microsoft.com/office/drawing/2014/main" id="{E2FCE52F-608C-347D-52A0-02A00BD01115}"/>
              </a:ext>
            </a:extLst>
          </p:cNvPr>
          <p:cNvSpPr txBox="1"/>
          <p:nvPr/>
        </p:nvSpPr>
        <p:spPr>
          <a:xfrm>
            <a:off x="572592" y="3586522"/>
            <a:ext cx="5907386" cy="369332"/>
          </a:xfrm>
          <a:prstGeom prst="rect">
            <a:avLst/>
          </a:prstGeom>
          <a:noFill/>
        </p:spPr>
        <p:txBody>
          <a:bodyPr wrap="none" rtlCol="0">
            <a:spAutoFit/>
          </a:bodyPr>
          <a:lstStyle/>
          <a:p>
            <a:r>
              <a:rPr lang="en-US" dirty="0"/>
              <a:t>-empty factory method returning null or default object</a:t>
            </a:r>
            <a:endParaRPr lang="sk-SK" dirty="0"/>
          </a:p>
        </p:txBody>
      </p:sp>
      <p:sp>
        <p:nvSpPr>
          <p:cNvPr id="10" name="BlokTextu 9">
            <a:extLst>
              <a:ext uri="{FF2B5EF4-FFF2-40B4-BE49-F238E27FC236}">
                <a16:creationId xmlns:a16="http://schemas.microsoft.com/office/drawing/2014/main" id="{7585635F-2B89-B1E6-5475-9639414C0803}"/>
              </a:ext>
            </a:extLst>
          </p:cNvPr>
          <p:cNvSpPr txBox="1"/>
          <p:nvPr/>
        </p:nvSpPr>
        <p:spPr>
          <a:xfrm>
            <a:off x="379652" y="4018501"/>
            <a:ext cx="2889887" cy="584775"/>
          </a:xfrm>
          <a:prstGeom prst="rect">
            <a:avLst/>
          </a:prstGeom>
          <a:noFill/>
        </p:spPr>
        <p:txBody>
          <a:bodyPr wrap="square" rtlCol="0">
            <a:spAutoFit/>
          </a:bodyPr>
          <a:lstStyle/>
          <a:p>
            <a:r>
              <a:rPr lang="en-US" sz="3200" b="1" dirty="0"/>
              <a:t>around advice</a:t>
            </a:r>
            <a:endParaRPr lang="sk-SK" sz="3200" dirty="0"/>
          </a:p>
        </p:txBody>
      </p:sp>
      <p:sp>
        <p:nvSpPr>
          <p:cNvPr id="11" name="BlokTextu 10">
            <a:extLst>
              <a:ext uri="{FF2B5EF4-FFF2-40B4-BE49-F238E27FC236}">
                <a16:creationId xmlns:a16="http://schemas.microsoft.com/office/drawing/2014/main" id="{02BB41BD-735A-2663-1C98-44925F7E6827}"/>
              </a:ext>
            </a:extLst>
          </p:cNvPr>
          <p:cNvSpPr txBox="1"/>
          <p:nvPr/>
        </p:nvSpPr>
        <p:spPr>
          <a:xfrm>
            <a:off x="850871" y="5125404"/>
            <a:ext cx="5170340" cy="1200329"/>
          </a:xfrm>
          <a:prstGeom prst="rect">
            <a:avLst/>
          </a:prstGeom>
          <a:noFill/>
        </p:spPr>
        <p:txBody>
          <a:bodyPr wrap="square" rtlCol="0">
            <a:spAutoFit/>
          </a:bodyPr>
          <a:lstStyle/>
          <a:p>
            <a:r>
              <a:rPr lang="en-US" dirty="0"/>
              <a:t>-new object is instantiated according to provided arguments</a:t>
            </a:r>
          </a:p>
          <a:p>
            <a:r>
              <a:rPr lang="en-US" dirty="0"/>
              <a:t>	-otherwise default or null value is returned 	calling original method</a:t>
            </a:r>
            <a:endParaRPr lang="sk-SK" dirty="0"/>
          </a:p>
        </p:txBody>
      </p:sp>
      <p:sp>
        <p:nvSpPr>
          <p:cNvPr id="12" name="BlokTextu 11">
            <a:extLst>
              <a:ext uri="{FF2B5EF4-FFF2-40B4-BE49-F238E27FC236}">
                <a16:creationId xmlns:a16="http://schemas.microsoft.com/office/drawing/2014/main" id="{14ADFB2A-F7F3-D514-7EF9-FCBA6E2030A1}"/>
              </a:ext>
            </a:extLst>
          </p:cNvPr>
          <p:cNvSpPr txBox="1"/>
          <p:nvPr/>
        </p:nvSpPr>
        <p:spPr>
          <a:xfrm>
            <a:off x="850871" y="4540629"/>
            <a:ext cx="5547769" cy="646331"/>
          </a:xfrm>
          <a:prstGeom prst="rect">
            <a:avLst/>
          </a:prstGeom>
          <a:noFill/>
        </p:spPr>
        <p:txBody>
          <a:bodyPr wrap="square" rtlCol="0">
            <a:spAutoFit/>
          </a:bodyPr>
          <a:lstStyle/>
          <a:p>
            <a:r>
              <a:rPr lang="en-US" dirty="0"/>
              <a:t>- is used to return specific instances of particular types wrapping this factory method</a:t>
            </a:r>
            <a:endParaRPr lang="sk-SK" dirty="0"/>
          </a:p>
        </p:txBody>
      </p:sp>
      <p:sp>
        <p:nvSpPr>
          <p:cNvPr id="13" name="BlokTextu 12">
            <a:extLst>
              <a:ext uri="{FF2B5EF4-FFF2-40B4-BE49-F238E27FC236}">
                <a16:creationId xmlns:a16="http://schemas.microsoft.com/office/drawing/2014/main" id="{C1AB96E1-A76C-C174-0A64-B74AC188CDE3}"/>
              </a:ext>
            </a:extLst>
          </p:cNvPr>
          <p:cNvSpPr txBox="1"/>
          <p:nvPr/>
        </p:nvSpPr>
        <p:spPr>
          <a:xfrm>
            <a:off x="3269539" y="4154817"/>
            <a:ext cx="6319359" cy="369332"/>
          </a:xfrm>
          <a:prstGeom prst="rect">
            <a:avLst/>
          </a:prstGeom>
          <a:noFill/>
        </p:spPr>
        <p:txBody>
          <a:bodyPr wrap="none" rtlCol="0">
            <a:spAutoFit/>
          </a:bodyPr>
          <a:lstStyle/>
          <a:p>
            <a:r>
              <a:rPr lang="en-US" b="1" i="1" dirty="0"/>
              <a:t>Extending factory without modification of original code</a:t>
            </a:r>
            <a:endParaRPr lang="sk-SK" b="1" i="1" dirty="0"/>
          </a:p>
        </p:txBody>
      </p:sp>
      <p:sp>
        <p:nvSpPr>
          <p:cNvPr id="14" name="BlokTextu 13">
            <a:extLst>
              <a:ext uri="{FF2B5EF4-FFF2-40B4-BE49-F238E27FC236}">
                <a16:creationId xmlns:a16="http://schemas.microsoft.com/office/drawing/2014/main" id="{038AAE5C-27ED-9D4A-10BC-D9EF85C15970}"/>
              </a:ext>
            </a:extLst>
          </p:cNvPr>
          <p:cNvSpPr txBox="1"/>
          <p:nvPr/>
        </p:nvSpPr>
        <p:spPr>
          <a:xfrm>
            <a:off x="850869" y="6231216"/>
            <a:ext cx="8366773" cy="646331"/>
          </a:xfrm>
          <a:prstGeom prst="rect">
            <a:avLst/>
          </a:prstGeom>
          <a:noFill/>
        </p:spPr>
        <p:txBody>
          <a:bodyPr wrap="square" rtlCol="0">
            <a:spAutoFit/>
          </a:bodyPr>
          <a:lstStyle/>
          <a:p>
            <a:r>
              <a:rPr lang="en-US" dirty="0"/>
              <a:t>-removes close coupling between original object and its representants / accessor is removed in Memento, Iterator</a:t>
            </a:r>
            <a:endParaRPr lang="sk-SK" dirty="0"/>
          </a:p>
        </p:txBody>
      </p:sp>
    </p:spTree>
    <p:extLst>
      <p:ext uri="{BB962C8B-B14F-4D97-AF65-F5344CB8AC3E}">
        <p14:creationId xmlns:p14="http://schemas.microsoft.com/office/powerpoint/2010/main" val="2001696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2F6808-FB07-91EC-3DB3-0752FE3855E7}"/>
              </a:ext>
            </a:extLst>
          </p:cNvPr>
          <p:cNvSpPr>
            <a:spLocks noGrp="1"/>
          </p:cNvSpPr>
          <p:nvPr>
            <p:ph type="title"/>
          </p:nvPr>
        </p:nvSpPr>
        <p:spPr>
          <a:xfrm>
            <a:off x="431857" y="74267"/>
            <a:ext cx="10909157" cy="1320800"/>
          </a:xfrm>
        </p:spPr>
        <p:txBody>
          <a:bodyPr>
            <a:noAutofit/>
          </a:bodyPr>
          <a:lstStyle/>
          <a:p>
            <a:r>
              <a:rPr lang="sk-SK" sz="5400" b="1" dirty="0" err="1"/>
              <a:t>Aspect-Oriented</a:t>
            </a:r>
            <a:r>
              <a:rPr lang="sk-SK" sz="5400" b="1" dirty="0"/>
              <a:t> </a:t>
            </a:r>
            <a:r>
              <a:rPr lang="sk-SK" sz="5400" b="1" dirty="0" err="1"/>
              <a:t>Recreation</a:t>
            </a:r>
            <a:r>
              <a:rPr lang="sk-SK" sz="5400" b="1" dirty="0"/>
              <a:t> of Design </a:t>
            </a:r>
            <a:r>
              <a:rPr lang="sk-SK" sz="5400" b="1" dirty="0" err="1"/>
              <a:t>Patterns</a:t>
            </a:r>
            <a:r>
              <a:rPr lang="sk-SK" sz="5400" b="1" dirty="0"/>
              <a:t> - </a:t>
            </a:r>
            <a:r>
              <a:rPr lang="sk-SK" sz="5400" b="1" dirty="0" err="1"/>
              <a:t>Benefits</a:t>
            </a:r>
            <a:r>
              <a:rPr lang="sk-SK" sz="5400" b="1" dirty="0"/>
              <a:t> </a:t>
            </a:r>
          </a:p>
        </p:txBody>
      </p:sp>
      <p:sp>
        <p:nvSpPr>
          <p:cNvPr id="4" name="BlokTextu 3">
            <a:extLst>
              <a:ext uri="{FF2B5EF4-FFF2-40B4-BE49-F238E27FC236}">
                <a16:creationId xmlns:a16="http://schemas.microsoft.com/office/drawing/2014/main" id="{E9395168-E341-44EB-9962-804D6E96C92D}"/>
              </a:ext>
            </a:extLst>
          </p:cNvPr>
          <p:cNvSpPr txBox="1"/>
          <p:nvPr/>
        </p:nvSpPr>
        <p:spPr>
          <a:xfrm>
            <a:off x="401653" y="3838650"/>
            <a:ext cx="4633769" cy="923330"/>
          </a:xfrm>
          <a:prstGeom prst="rect">
            <a:avLst/>
          </a:prstGeom>
          <a:noFill/>
        </p:spPr>
        <p:txBody>
          <a:bodyPr wrap="none" rtlCol="0">
            <a:spAutoFit/>
          </a:bodyPr>
          <a:lstStyle/>
          <a:p>
            <a:r>
              <a:rPr lang="en-US" b="1" dirty="0"/>
              <a:t>– </a:t>
            </a:r>
            <a:r>
              <a:rPr lang="sk-SK" b="1" dirty="0" err="1"/>
              <a:t>replacing</a:t>
            </a:r>
            <a:r>
              <a:rPr lang="sk-SK" b="1" dirty="0"/>
              <a:t> </a:t>
            </a:r>
            <a:r>
              <a:rPr lang="sk-SK" b="1" dirty="0" err="1"/>
              <a:t>abstract</a:t>
            </a:r>
            <a:r>
              <a:rPr lang="sk-SK" b="1" dirty="0"/>
              <a:t> </a:t>
            </a:r>
            <a:r>
              <a:rPr lang="sk-SK" b="1" dirty="0" err="1"/>
              <a:t>classes</a:t>
            </a:r>
            <a:r>
              <a:rPr lang="sk-SK" b="1" dirty="0"/>
              <a:t> </a:t>
            </a:r>
            <a:r>
              <a:rPr lang="en-US" b="1" dirty="0"/>
              <a:t>(from original</a:t>
            </a:r>
          </a:p>
          <a:p>
            <a:r>
              <a:rPr lang="en-US" b="1" dirty="0"/>
              <a:t> implementations) </a:t>
            </a:r>
            <a:r>
              <a:rPr lang="sk-SK" b="1" dirty="0" err="1"/>
              <a:t>with</a:t>
            </a:r>
            <a:r>
              <a:rPr lang="sk-SK" b="1" dirty="0"/>
              <a:t> </a:t>
            </a:r>
            <a:r>
              <a:rPr lang="sk-SK" b="1" dirty="0" err="1"/>
              <a:t>interfaces</a:t>
            </a:r>
            <a:endParaRPr lang="sk-SK" b="1" dirty="0"/>
          </a:p>
          <a:p>
            <a:endParaRPr lang="sk-SK" dirty="0"/>
          </a:p>
        </p:txBody>
      </p:sp>
      <p:sp>
        <p:nvSpPr>
          <p:cNvPr id="5" name="BlokTextu 4">
            <a:extLst>
              <a:ext uri="{FF2B5EF4-FFF2-40B4-BE49-F238E27FC236}">
                <a16:creationId xmlns:a16="http://schemas.microsoft.com/office/drawing/2014/main" id="{46EB5F22-FC8E-DB4D-9BD5-96C0FBE40321}"/>
              </a:ext>
            </a:extLst>
          </p:cNvPr>
          <p:cNvSpPr txBox="1"/>
          <p:nvPr/>
        </p:nvSpPr>
        <p:spPr>
          <a:xfrm>
            <a:off x="300908" y="2858208"/>
            <a:ext cx="6130936" cy="954107"/>
          </a:xfrm>
          <a:prstGeom prst="rect">
            <a:avLst/>
          </a:prstGeom>
          <a:noFill/>
        </p:spPr>
        <p:txBody>
          <a:bodyPr wrap="square" rtlCol="0">
            <a:spAutoFit/>
          </a:bodyPr>
          <a:lstStyle/>
          <a:p>
            <a:r>
              <a:rPr lang="sk-SK" sz="2800" b="1" dirty="0">
                <a:solidFill>
                  <a:srgbClr val="00B050"/>
                </a:solidFill>
              </a:rPr>
              <a:t>BRIDGE, BUILDER, FACTORY METHOD, ABSTRACT FACTORY</a:t>
            </a:r>
          </a:p>
        </p:txBody>
      </p:sp>
      <p:sp>
        <p:nvSpPr>
          <p:cNvPr id="7" name="BlokTextu 6">
            <a:extLst>
              <a:ext uri="{FF2B5EF4-FFF2-40B4-BE49-F238E27FC236}">
                <a16:creationId xmlns:a16="http://schemas.microsoft.com/office/drawing/2014/main" id="{76BE9D71-DE32-EF7E-FAAE-B7BFBEC43E31}"/>
              </a:ext>
            </a:extLst>
          </p:cNvPr>
          <p:cNvSpPr txBox="1"/>
          <p:nvPr/>
        </p:nvSpPr>
        <p:spPr>
          <a:xfrm>
            <a:off x="772701" y="4459648"/>
            <a:ext cx="5064592" cy="923330"/>
          </a:xfrm>
          <a:prstGeom prst="rect">
            <a:avLst/>
          </a:prstGeom>
          <a:noFill/>
        </p:spPr>
        <p:txBody>
          <a:bodyPr wrap="none" rtlCol="0">
            <a:spAutoFit/>
          </a:bodyPr>
          <a:lstStyle/>
          <a:p>
            <a:pPr marL="285750" indent="-285750">
              <a:buFontTx/>
              <a:buChar char="-"/>
            </a:pPr>
            <a:r>
              <a:rPr lang="en-US" dirty="0"/>
              <a:t>Preserving ability to attach implementation </a:t>
            </a:r>
          </a:p>
          <a:p>
            <a:r>
              <a:rPr lang="en-US" dirty="0"/>
              <a:t>	to their default methods</a:t>
            </a:r>
            <a:endParaRPr lang="sk-SK" dirty="0"/>
          </a:p>
          <a:p>
            <a:endParaRPr lang="sk-SK" dirty="0"/>
          </a:p>
        </p:txBody>
      </p:sp>
      <p:sp>
        <p:nvSpPr>
          <p:cNvPr id="3" name="BlokTextu 2">
            <a:extLst>
              <a:ext uri="{FF2B5EF4-FFF2-40B4-BE49-F238E27FC236}">
                <a16:creationId xmlns:a16="http://schemas.microsoft.com/office/drawing/2014/main" id="{2FCDD7F1-E112-8129-E863-10A02EEEFC56}"/>
              </a:ext>
            </a:extLst>
          </p:cNvPr>
          <p:cNvSpPr txBox="1"/>
          <p:nvPr/>
        </p:nvSpPr>
        <p:spPr>
          <a:xfrm>
            <a:off x="177209" y="1924671"/>
            <a:ext cx="5438066" cy="523220"/>
          </a:xfrm>
          <a:prstGeom prst="rect">
            <a:avLst/>
          </a:prstGeom>
          <a:noFill/>
        </p:spPr>
        <p:txBody>
          <a:bodyPr wrap="square" rtlCol="0">
            <a:spAutoFit/>
          </a:bodyPr>
          <a:lstStyle/>
          <a:p>
            <a:r>
              <a:rPr lang="sk-SK" sz="2800" b="1" dirty="0">
                <a:solidFill>
                  <a:srgbClr val="FF0000"/>
                </a:solidFill>
              </a:rPr>
              <a:t>ALLOWS MUTIPLE INHERITANCE</a:t>
            </a:r>
          </a:p>
        </p:txBody>
      </p:sp>
      <p:sp>
        <p:nvSpPr>
          <p:cNvPr id="11" name="BlokTextu 10">
            <a:extLst>
              <a:ext uri="{FF2B5EF4-FFF2-40B4-BE49-F238E27FC236}">
                <a16:creationId xmlns:a16="http://schemas.microsoft.com/office/drawing/2014/main" id="{3548C5C9-98E7-6231-0261-5ECC3D9C324B}"/>
              </a:ext>
            </a:extLst>
          </p:cNvPr>
          <p:cNvSpPr txBox="1"/>
          <p:nvPr/>
        </p:nvSpPr>
        <p:spPr>
          <a:xfrm>
            <a:off x="5941953" y="1922283"/>
            <a:ext cx="5537712" cy="954107"/>
          </a:xfrm>
          <a:prstGeom prst="rect">
            <a:avLst/>
          </a:prstGeom>
          <a:noFill/>
        </p:spPr>
        <p:txBody>
          <a:bodyPr wrap="square" rtlCol="0">
            <a:spAutoFit/>
          </a:bodyPr>
          <a:lstStyle/>
          <a:p>
            <a:r>
              <a:rPr lang="sk-SK" sz="2800" b="1" dirty="0">
                <a:solidFill>
                  <a:srgbClr val="FF0000"/>
                </a:solidFill>
              </a:rPr>
              <a:t>INTRODUCING NEW LANGUAGE CONSTRUCTS</a:t>
            </a:r>
          </a:p>
        </p:txBody>
      </p:sp>
      <p:sp>
        <p:nvSpPr>
          <p:cNvPr id="12" name="BlokTextu 11">
            <a:extLst>
              <a:ext uri="{FF2B5EF4-FFF2-40B4-BE49-F238E27FC236}">
                <a16:creationId xmlns:a16="http://schemas.microsoft.com/office/drawing/2014/main" id="{8C76246F-459B-6F4C-6CB8-B874E7C2D434}"/>
              </a:ext>
            </a:extLst>
          </p:cNvPr>
          <p:cNvSpPr txBox="1"/>
          <p:nvPr/>
        </p:nvSpPr>
        <p:spPr>
          <a:xfrm>
            <a:off x="8666709" y="3429000"/>
            <a:ext cx="3306872" cy="954107"/>
          </a:xfrm>
          <a:prstGeom prst="rect">
            <a:avLst/>
          </a:prstGeom>
          <a:noFill/>
        </p:spPr>
        <p:txBody>
          <a:bodyPr wrap="square" rtlCol="0">
            <a:spAutoFit/>
          </a:bodyPr>
          <a:lstStyle/>
          <a:p>
            <a:r>
              <a:rPr lang="sk-SK" sz="2800" b="1" dirty="0">
                <a:solidFill>
                  <a:srgbClr val="00B050"/>
                </a:solidFill>
              </a:rPr>
              <a:t>PROXY, STRATEGY, DECORATOR</a:t>
            </a:r>
          </a:p>
        </p:txBody>
      </p:sp>
      <p:sp>
        <p:nvSpPr>
          <p:cNvPr id="9" name="BlokTextu 8">
            <a:extLst>
              <a:ext uri="{FF2B5EF4-FFF2-40B4-BE49-F238E27FC236}">
                <a16:creationId xmlns:a16="http://schemas.microsoft.com/office/drawing/2014/main" id="{E47F2104-6554-47BF-BCD5-62E9F44B992B}"/>
              </a:ext>
            </a:extLst>
          </p:cNvPr>
          <p:cNvSpPr txBox="1"/>
          <p:nvPr/>
        </p:nvSpPr>
        <p:spPr>
          <a:xfrm>
            <a:off x="6431844" y="2861094"/>
            <a:ext cx="5025945" cy="646331"/>
          </a:xfrm>
          <a:prstGeom prst="rect">
            <a:avLst/>
          </a:prstGeom>
          <a:noFill/>
        </p:spPr>
        <p:txBody>
          <a:bodyPr wrap="square" rtlCol="0">
            <a:spAutoFit/>
          </a:bodyPr>
          <a:lstStyle/>
          <a:p>
            <a:r>
              <a:rPr lang="sk-SK" dirty="0"/>
              <a:t>-</a:t>
            </a:r>
            <a:r>
              <a:rPr lang="sk-SK" dirty="0" err="1"/>
              <a:t>aspect</a:t>
            </a:r>
            <a:r>
              <a:rPr lang="sk-SK" dirty="0"/>
              <a:t> </a:t>
            </a:r>
            <a:r>
              <a:rPr lang="sk-SK" dirty="0" err="1"/>
              <a:t>implementation</a:t>
            </a:r>
            <a:r>
              <a:rPr lang="sk-SK" dirty="0"/>
              <a:t> </a:t>
            </a:r>
            <a:r>
              <a:rPr lang="sk-SK" b="1" dirty="0" err="1">
                <a:solidFill>
                  <a:srgbClr val="00B0F0"/>
                </a:solidFill>
              </a:rPr>
              <a:t>fully</a:t>
            </a:r>
            <a:r>
              <a:rPr lang="sk-SK" b="1" dirty="0">
                <a:solidFill>
                  <a:srgbClr val="00B0F0"/>
                </a:solidFill>
              </a:rPr>
              <a:t> </a:t>
            </a:r>
            <a:r>
              <a:rPr lang="sk-SK" b="1" dirty="0" err="1">
                <a:solidFill>
                  <a:srgbClr val="00B0F0"/>
                </a:solidFill>
              </a:rPr>
              <a:t>replaces</a:t>
            </a:r>
            <a:r>
              <a:rPr lang="sk-SK" b="1" dirty="0">
                <a:solidFill>
                  <a:srgbClr val="00B0F0"/>
                </a:solidFill>
              </a:rPr>
              <a:t> </a:t>
            </a:r>
            <a:r>
              <a:rPr lang="sk-SK" b="1" dirty="0" err="1">
                <a:solidFill>
                  <a:srgbClr val="00B0F0"/>
                </a:solidFill>
              </a:rPr>
              <a:t>object-oriented</a:t>
            </a:r>
            <a:r>
              <a:rPr lang="sk-SK" b="1" dirty="0">
                <a:solidFill>
                  <a:srgbClr val="00B0F0"/>
                </a:solidFill>
              </a:rPr>
              <a:t> </a:t>
            </a:r>
            <a:r>
              <a:rPr lang="sk-SK" b="1" dirty="0" err="1">
                <a:solidFill>
                  <a:srgbClr val="00B0F0"/>
                </a:solidFill>
              </a:rPr>
              <a:t>one</a:t>
            </a:r>
            <a:endParaRPr lang="sk-SK" b="1" dirty="0">
              <a:solidFill>
                <a:srgbClr val="00B0F0"/>
              </a:solidFill>
            </a:endParaRPr>
          </a:p>
        </p:txBody>
      </p:sp>
      <p:sp>
        <p:nvSpPr>
          <p:cNvPr id="15" name="BlokTextu 14">
            <a:extLst>
              <a:ext uri="{FF2B5EF4-FFF2-40B4-BE49-F238E27FC236}">
                <a16:creationId xmlns:a16="http://schemas.microsoft.com/office/drawing/2014/main" id="{5F8A74E6-6504-9CF5-21F8-EE37BF3F29DC}"/>
              </a:ext>
            </a:extLst>
          </p:cNvPr>
          <p:cNvSpPr txBox="1"/>
          <p:nvPr/>
        </p:nvSpPr>
        <p:spPr>
          <a:xfrm>
            <a:off x="5678467" y="3630348"/>
            <a:ext cx="1782179" cy="954107"/>
          </a:xfrm>
          <a:prstGeom prst="rect">
            <a:avLst/>
          </a:prstGeom>
          <a:noFill/>
        </p:spPr>
        <p:txBody>
          <a:bodyPr wrap="square" rtlCol="0">
            <a:spAutoFit/>
          </a:bodyPr>
          <a:lstStyle/>
          <a:p>
            <a:r>
              <a:rPr lang="sk-SK" sz="2800" b="1" dirty="0">
                <a:solidFill>
                  <a:srgbClr val="00B050"/>
                </a:solidFill>
              </a:rPr>
              <a:t>VISITOR, ADAPTER</a:t>
            </a:r>
          </a:p>
        </p:txBody>
      </p:sp>
      <p:sp>
        <p:nvSpPr>
          <p:cNvPr id="16" name="Šípka: obojsmerná vodorovná 15">
            <a:extLst>
              <a:ext uri="{FF2B5EF4-FFF2-40B4-BE49-F238E27FC236}">
                <a16:creationId xmlns:a16="http://schemas.microsoft.com/office/drawing/2014/main" id="{18C390E8-A461-59B9-A792-1CB9CB57DE7D}"/>
              </a:ext>
            </a:extLst>
          </p:cNvPr>
          <p:cNvSpPr/>
          <p:nvPr/>
        </p:nvSpPr>
        <p:spPr>
          <a:xfrm rot="20951711">
            <a:off x="7446209" y="3744086"/>
            <a:ext cx="1187367" cy="46577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BlokTextu 16">
            <a:extLst>
              <a:ext uri="{FF2B5EF4-FFF2-40B4-BE49-F238E27FC236}">
                <a16:creationId xmlns:a16="http://schemas.microsoft.com/office/drawing/2014/main" id="{4A82051A-3FF4-3BDC-BE98-F76D4FB1DF9C}"/>
              </a:ext>
            </a:extLst>
          </p:cNvPr>
          <p:cNvSpPr txBox="1"/>
          <p:nvPr/>
        </p:nvSpPr>
        <p:spPr>
          <a:xfrm>
            <a:off x="9026506" y="4317759"/>
            <a:ext cx="3083955" cy="369332"/>
          </a:xfrm>
          <a:prstGeom prst="rect">
            <a:avLst/>
          </a:prstGeom>
          <a:noFill/>
        </p:spPr>
        <p:txBody>
          <a:bodyPr wrap="square" rtlCol="0">
            <a:spAutoFit/>
          </a:bodyPr>
          <a:lstStyle/>
          <a:p>
            <a:r>
              <a:rPr lang="sk-SK" dirty="0"/>
              <a:t>-</a:t>
            </a:r>
            <a:r>
              <a:rPr lang="sk-SK" dirty="0" err="1"/>
              <a:t>attaching</a:t>
            </a:r>
            <a:r>
              <a:rPr lang="sk-SK" dirty="0"/>
              <a:t> </a:t>
            </a:r>
            <a:r>
              <a:rPr lang="sk-SK" dirty="0" err="1"/>
              <a:t>the</a:t>
            </a:r>
            <a:r>
              <a:rPr lang="sk-SK" dirty="0"/>
              <a:t> </a:t>
            </a:r>
            <a:r>
              <a:rPr lang="sk-SK" dirty="0" err="1"/>
              <a:t>advice</a:t>
            </a:r>
            <a:endParaRPr lang="sk-SK" dirty="0"/>
          </a:p>
        </p:txBody>
      </p:sp>
      <p:sp>
        <p:nvSpPr>
          <p:cNvPr id="18" name="BlokTextu 17">
            <a:extLst>
              <a:ext uri="{FF2B5EF4-FFF2-40B4-BE49-F238E27FC236}">
                <a16:creationId xmlns:a16="http://schemas.microsoft.com/office/drawing/2014/main" id="{B25D2768-F098-A4E3-289D-0E1645AC989C}"/>
              </a:ext>
            </a:extLst>
          </p:cNvPr>
          <p:cNvSpPr txBox="1"/>
          <p:nvPr/>
        </p:nvSpPr>
        <p:spPr>
          <a:xfrm>
            <a:off x="5615275" y="4512602"/>
            <a:ext cx="3083955" cy="646331"/>
          </a:xfrm>
          <a:prstGeom prst="rect">
            <a:avLst/>
          </a:prstGeom>
          <a:noFill/>
        </p:spPr>
        <p:txBody>
          <a:bodyPr wrap="square" rtlCol="0">
            <a:spAutoFit/>
          </a:bodyPr>
          <a:lstStyle/>
          <a:p>
            <a:r>
              <a:rPr lang="sk-SK" dirty="0"/>
              <a:t>-</a:t>
            </a:r>
            <a:r>
              <a:rPr lang="sk-SK" dirty="0" err="1"/>
              <a:t>extending</a:t>
            </a:r>
            <a:r>
              <a:rPr lang="sk-SK" dirty="0"/>
              <a:t> interface of </a:t>
            </a:r>
            <a:r>
              <a:rPr lang="sk-SK" dirty="0" err="1"/>
              <a:t>Adaptee</a:t>
            </a:r>
            <a:endParaRPr lang="sk-SK" dirty="0"/>
          </a:p>
        </p:txBody>
      </p:sp>
      <p:sp>
        <p:nvSpPr>
          <p:cNvPr id="19" name="BlokTextu 18">
            <a:extLst>
              <a:ext uri="{FF2B5EF4-FFF2-40B4-BE49-F238E27FC236}">
                <a16:creationId xmlns:a16="http://schemas.microsoft.com/office/drawing/2014/main" id="{5B4C37DF-9965-2D53-22C0-B385DE6130DA}"/>
              </a:ext>
            </a:extLst>
          </p:cNvPr>
          <p:cNvSpPr txBox="1"/>
          <p:nvPr/>
        </p:nvSpPr>
        <p:spPr>
          <a:xfrm>
            <a:off x="615027" y="2330992"/>
            <a:ext cx="4752516" cy="523220"/>
          </a:xfrm>
          <a:prstGeom prst="rect">
            <a:avLst/>
          </a:prstGeom>
          <a:noFill/>
        </p:spPr>
        <p:txBody>
          <a:bodyPr wrap="square" rtlCol="0">
            <a:spAutoFit/>
          </a:bodyPr>
          <a:lstStyle/>
          <a:p>
            <a:r>
              <a:rPr lang="sk-SK" sz="2800" b="1" dirty="0">
                <a:solidFill>
                  <a:srgbClr val="FF0000"/>
                </a:solidFill>
              </a:rPr>
              <a:t>STRUCTURALLY THE SAME</a:t>
            </a:r>
          </a:p>
        </p:txBody>
      </p:sp>
      <p:sp>
        <p:nvSpPr>
          <p:cNvPr id="20" name="BlokTextu 19">
            <a:extLst>
              <a:ext uri="{FF2B5EF4-FFF2-40B4-BE49-F238E27FC236}">
                <a16:creationId xmlns:a16="http://schemas.microsoft.com/office/drawing/2014/main" id="{19B3B09A-AC20-A7BC-7681-AEADC0D6F91F}"/>
              </a:ext>
            </a:extLst>
          </p:cNvPr>
          <p:cNvSpPr txBox="1"/>
          <p:nvPr/>
        </p:nvSpPr>
        <p:spPr>
          <a:xfrm>
            <a:off x="279698" y="5097377"/>
            <a:ext cx="5654112" cy="738664"/>
          </a:xfrm>
          <a:prstGeom prst="rect">
            <a:avLst/>
          </a:prstGeom>
          <a:noFill/>
        </p:spPr>
        <p:txBody>
          <a:bodyPr wrap="none" rtlCol="0">
            <a:spAutoFit/>
          </a:bodyPr>
          <a:lstStyle/>
          <a:p>
            <a:r>
              <a:rPr lang="en-US" dirty="0"/>
              <a:t>Limited form of multiple inheritance </a:t>
            </a:r>
          </a:p>
          <a:p>
            <a:r>
              <a:rPr lang="en-US" dirty="0"/>
              <a:t>					</a:t>
            </a:r>
            <a:r>
              <a:rPr lang="en-US" sz="2400" b="1" dirty="0"/>
              <a:t>- </a:t>
            </a:r>
            <a:r>
              <a:rPr lang="en-US" sz="2400" b="1" i="0" dirty="0">
                <a:solidFill>
                  <a:srgbClr val="202124"/>
                </a:solidFill>
                <a:effectLst/>
                <a:latin typeface="Google Sans"/>
              </a:rPr>
              <a:t>O</a:t>
            </a:r>
            <a:r>
              <a:rPr lang="sk-SK" sz="2400" b="1" i="0" dirty="0" err="1">
                <a:solidFill>
                  <a:srgbClr val="202124"/>
                </a:solidFill>
                <a:effectLst/>
                <a:latin typeface="Google Sans"/>
              </a:rPr>
              <a:t>pen</a:t>
            </a:r>
            <a:r>
              <a:rPr lang="sk-SK" sz="2400" b="1" i="0" dirty="0">
                <a:solidFill>
                  <a:srgbClr val="202124"/>
                </a:solidFill>
                <a:effectLst/>
                <a:latin typeface="Google Sans"/>
              </a:rPr>
              <a:t> </a:t>
            </a:r>
            <a:r>
              <a:rPr lang="en-US" sz="2400" b="1" dirty="0">
                <a:solidFill>
                  <a:srgbClr val="202124"/>
                </a:solidFill>
                <a:latin typeface="Google Sans"/>
              </a:rPr>
              <a:t>C</a:t>
            </a:r>
            <a:r>
              <a:rPr lang="sk-SK" sz="2400" b="1" i="0" dirty="0" err="1">
                <a:solidFill>
                  <a:srgbClr val="202124"/>
                </a:solidFill>
                <a:effectLst/>
                <a:latin typeface="Google Sans"/>
              </a:rPr>
              <a:t>lass</a:t>
            </a:r>
            <a:r>
              <a:rPr lang="sk-SK" sz="2400" b="1" i="0" dirty="0">
                <a:solidFill>
                  <a:srgbClr val="202124"/>
                </a:solidFill>
                <a:effectLst/>
                <a:latin typeface="Google Sans"/>
              </a:rPr>
              <a:t> </a:t>
            </a:r>
            <a:r>
              <a:rPr lang="en-US" sz="2400" b="1" dirty="0">
                <a:solidFill>
                  <a:srgbClr val="202124"/>
                </a:solidFill>
                <a:latin typeface="Google Sans"/>
              </a:rPr>
              <a:t>M</a:t>
            </a:r>
            <a:r>
              <a:rPr lang="sk-SK" sz="2400" b="1" i="0" dirty="0" err="1">
                <a:solidFill>
                  <a:srgbClr val="202124"/>
                </a:solidFill>
                <a:effectLst/>
                <a:latin typeface="Google Sans"/>
              </a:rPr>
              <a:t>echanism</a:t>
            </a:r>
            <a:endParaRPr lang="sk-SK" sz="2400" b="1" dirty="0"/>
          </a:p>
        </p:txBody>
      </p:sp>
      <p:sp>
        <p:nvSpPr>
          <p:cNvPr id="21" name="BlokTextu 20">
            <a:extLst>
              <a:ext uri="{FF2B5EF4-FFF2-40B4-BE49-F238E27FC236}">
                <a16:creationId xmlns:a16="http://schemas.microsoft.com/office/drawing/2014/main" id="{F11488C3-2762-5A3F-6ED2-C9A2EBC39F2B}"/>
              </a:ext>
            </a:extLst>
          </p:cNvPr>
          <p:cNvSpPr txBox="1"/>
          <p:nvPr/>
        </p:nvSpPr>
        <p:spPr>
          <a:xfrm>
            <a:off x="961922" y="5803567"/>
            <a:ext cx="5126788" cy="369332"/>
          </a:xfrm>
          <a:prstGeom prst="rect">
            <a:avLst/>
          </a:prstGeom>
          <a:noFill/>
        </p:spPr>
        <p:txBody>
          <a:bodyPr wrap="none" rtlCol="0">
            <a:spAutoFit/>
          </a:bodyPr>
          <a:lstStyle/>
          <a:p>
            <a:r>
              <a:rPr lang="en-US" dirty="0"/>
              <a:t>- Attaching fields, methods – </a:t>
            </a:r>
            <a:r>
              <a:rPr lang="en-US" b="1" i="1" dirty="0"/>
              <a:t>extending classes</a:t>
            </a:r>
            <a:endParaRPr lang="sk-SK" b="1" i="1" dirty="0"/>
          </a:p>
        </p:txBody>
      </p:sp>
      <p:sp>
        <p:nvSpPr>
          <p:cNvPr id="22" name="BlokTextu 21">
            <a:extLst>
              <a:ext uri="{FF2B5EF4-FFF2-40B4-BE49-F238E27FC236}">
                <a16:creationId xmlns:a16="http://schemas.microsoft.com/office/drawing/2014/main" id="{0CD71887-547F-4A1D-0CA7-D27CCABB164D}"/>
              </a:ext>
            </a:extLst>
          </p:cNvPr>
          <p:cNvSpPr txBox="1"/>
          <p:nvPr/>
        </p:nvSpPr>
        <p:spPr>
          <a:xfrm>
            <a:off x="961922" y="6171438"/>
            <a:ext cx="5126788" cy="369332"/>
          </a:xfrm>
          <a:prstGeom prst="rect">
            <a:avLst/>
          </a:prstGeom>
          <a:noFill/>
        </p:spPr>
        <p:txBody>
          <a:bodyPr wrap="none" rtlCol="0">
            <a:spAutoFit/>
          </a:bodyPr>
          <a:lstStyle/>
          <a:p>
            <a:r>
              <a:rPr lang="en-US" dirty="0"/>
              <a:t>- Attaching fields, methods – </a:t>
            </a:r>
            <a:r>
              <a:rPr lang="en-US" b="1" i="1" dirty="0"/>
              <a:t>extending classes</a:t>
            </a:r>
            <a:endParaRPr lang="sk-SK" b="1" i="1" dirty="0"/>
          </a:p>
        </p:txBody>
      </p:sp>
    </p:spTree>
    <p:extLst>
      <p:ext uri="{BB962C8B-B14F-4D97-AF65-F5344CB8AC3E}">
        <p14:creationId xmlns:p14="http://schemas.microsoft.com/office/powerpoint/2010/main" val="417752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E383BA-0CCB-B1E3-8D15-A8CAE168B509}"/>
              </a:ext>
            </a:extLst>
          </p:cNvPr>
          <p:cNvSpPr>
            <a:spLocks noGrp="1"/>
          </p:cNvSpPr>
          <p:nvPr>
            <p:ph type="title"/>
          </p:nvPr>
        </p:nvSpPr>
        <p:spPr>
          <a:xfrm>
            <a:off x="274197" y="140238"/>
            <a:ext cx="8596668" cy="1320800"/>
          </a:xfrm>
        </p:spPr>
        <p:txBody>
          <a:bodyPr>
            <a:normAutofit/>
          </a:bodyPr>
          <a:lstStyle/>
          <a:p>
            <a:r>
              <a:rPr lang="en-US" sz="6000" b="1" dirty="0"/>
              <a:t>Policy Pattern</a:t>
            </a:r>
            <a:endParaRPr lang="sk-SK" sz="6000" b="1" dirty="0"/>
          </a:p>
        </p:txBody>
      </p:sp>
      <p:sp>
        <p:nvSpPr>
          <p:cNvPr id="3" name="Zástupný objekt pre obsah 2">
            <a:extLst>
              <a:ext uri="{FF2B5EF4-FFF2-40B4-BE49-F238E27FC236}">
                <a16:creationId xmlns:a16="http://schemas.microsoft.com/office/drawing/2014/main" id="{8463D1AD-2808-A5EB-0426-F344E1B0A398}"/>
              </a:ext>
            </a:extLst>
          </p:cNvPr>
          <p:cNvSpPr>
            <a:spLocks noGrp="1"/>
          </p:cNvSpPr>
          <p:nvPr>
            <p:ph idx="1"/>
          </p:nvPr>
        </p:nvSpPr>
        <p:spPr>
          <a:xfrm>
            <a:off x="495045" y="1506864"/>
            <a:ext cx="5266680" cy="3880773"/>
          </a:xfrm>
        </p:spPr>
        <p:txBody>
          <a:bodyPr>
            <a:normAutofit/>
          </a:bodyPr>
          <a:lstStyle/>
          <a:p>
            <a:r>
              <a:rPr lang="en-US" sz="2400" dirty="0"/>
              <a:t>Defining policies or rules with the application</a:t>
            </a:r>
          </a:p>
        </p:txBody>
      </p:sp>
      <p:pic>
        <p:nvPicPr>
          <p:cNvPr id="6" name="Obrázok 5">
            <a:extLst>
              <a:ext uri="{FF2B5EF4-FFF2-40B4-BE49-F238E27FC236}">
                <a16:creationId xmlns:a16="http://schemas.microsoft.com/office/drawing/2014/main" id="{904B4F5B-3521-A762-ED78-B2D15FF1FF6C}"/>
              </a:ext>
            </a:extLst>
          </p:cNvPr>
          <p:cNvPicPr>
            <a:picLocks noChangeAspect="1"/>
          </p:cNvPicPr>
          <p:nvPr/>
        </p:nvPicPr>
        <p:blipFill>
          <a:blip r:embed="rId2"/>
          <a:stretch>
            <a:fillRect/>
          </a:stretch>
        </p:blipFill>
        <p:spPr>
          <a:xfrm>
            <a:off x="5644202" y="1075704"/>
            <a:ext cx="6363022" cy="4091555"/>
          </a:xfrm>
          <a:prstGeom prst="rect">
            <a:avLst/>
          </a:prstGeom>
        </p:spPr>
      </p:pic>
      <p:sp>
        <p:nvSpPr>
          <p:cNvPr id="7" name="BlokTextu 6">
            <a:extLst>
              <a:ext uri="{FF2B5EF4-FFF2-40B4-BE49-F238E27FC236}">
                <a16:creationId xmlns:a16="http://schemas.microsoft.com/office/drawing/2014/main" id="{B84F2923-9CE2-8F0D-E81B-AC36B4CEA454}"/>
              </a:ext>
            </a:extLst>
          </p:cNvPr>
          <p:cNvSpPr txBox="1"/>
          <p:nvPr/>
        </p:nvSpPr>
        <p:spPr>
          <a:xfrm>
            <a:off x="898744" y="2295340"/>
            <a:ext cx="4752516" cy="954107"/>
          </a:xfrm>
          <a:prstGeom prst="rect">
            <a:avLst/>
          </a:prstGeom>
          <a:noFill/>
        </p:spPr>
        <p:txBody>
          <a:bodyPr wrap="square" rtlCol="0">
            <a:spAutoFit/>
          </a:bodyPr>
          <a:lstStyle/>
          <a:p>
            <a:r>
              <a:rPr lang="en-US" sz="2800" b="1" dirty="0">
                <a:solidFill>
                  <a:srgbClr val="FF0000"/>
                </a:solidFill>
              </a:rPr>
              <a:t>Compiler warning or error if such policy is broken</a:t>
            </a:r>
            <a:endParaRPr lang="sk-SK" sz="2800" b="1" dirty="0">
              <a:solidFill>
                <a:srgbClr val="FF0000"/>
              </a:solidFill>
            </a:endParaRPr>
          </a:p>
        </p:txBody>
      </p:sp>
      <p:sp>
        <p:nvSpPr>
          <p:cNvPr id="9" name="BlokTextu 8">
            <a:extLst>
              <a:ext uri="{FF2B5EF4-FFF2-40B4-BE49-F238E27FC236}">
                <a16:creationId xmlns:a16="http://schemas.microsoft.com/office/drawing/2014/main" id="{8B33589E-D57D-D654-24EB-4B2A534D94C6}"/>
              </a:ext>
            </a:extLst>
          </p:cNvPr>
          <p:cNvSpPr txBox="1"/>
          <p:nvPr/>
        </p:nvSpPr>
        <p:spPr>
          <a:xfrm>
            <a:off x="635382" y="3793316"/>
            <a:ext cx="1512538" cy="954107"/>
          </a:xfrm>
          <a:prstGeom prst="rect">
            <a:avLst/>
          </a:prstGeom>
          <a:noFill/>
        </p:spPr>
        <p:txBody>
          <a:bodyPr wrap="square" rtlCol="0">
            <a:spAutoFit/>
          </a:bodyPr>
          <a:lstStyle/>
          <a:p>
            <a:r>
              <a:rPr lang="en-US" sz="2800" b="1" dirty="0">
                <a:solidFill>
                  <a:srgbClr val="00B050"/>
                </a:solidFill>
              </a:rPr>
              <a:t>IN ONE </a:t>
            </a:r>
          </a:p>
          <a:p>
            <a:r>
              <a:rPr lang="en-US" sz="2800" b="1" dirty="0">
                <a:solidFill>
                  <a:srgbClr val="00B050"/>
                </a:solidFill>
              </a:rPr>
              <a:t>ASPECT</a:t>
            </a:r>
            <a:endParaRPr lang="sk-SK" sz="2800" b="1" dirty="0">
              <a:solidFill>
                <a:srgbClr val="00B050"/>
              </a:solidFill>
            </a:endParaRPr>
          </a:p>
        </p:txBody>
      </p:sp>
      <p:sp>
        <p:nvSpPr>
          <p:cNvPr id="10" name="BlokTextu 9">
            <a:extLst>
              <a:ext uri="{FF2B5EF4-FFF2-40B4-BE49-F238E27FC236}">
                <a16:creationId xmlns:a16="http://schemas.microsoft.com/office/drawing/2014/main" id="{D42A8F29-4102-64AD-2D26-4107392CAFBC}"/>
              </a:ext>
            </a:extLst>
          </p:cNvPr>
          <p:cNvSpPr txBox="1"/>
          <p:nvPr/>
        </p:nvSpPr>
        <p:spPr>
          <a:xfrm>
            <a:off x="3635309" y="3793315"/>
            <a:ext cx="1512538" cy="954107"/>
          </a:xfrm>
          <a:prstGeom prst="rect">
            <a:avLst/>
          </a:prstGeom>
          <a:noFill/>
        </p:spPr>
        <p:txBody>
          <a:bodyPr wrap="square" rtlCol="0">
            <a:spAutoFit/>
          </a:bodyPr>
          <a:lstStyle/>
          <a:p>
            <a:r>
              <a:rPr lang="en-US" sz="2800" b="1" dirty="0">
                <a:solidFill>
                  <a:srgbClr val="00B050"/>
                </a:solidFill>
              </a:rPr>
              <a:t>IN TWO </a:t>
            </a:r>
          </a:p>
          <a:p>
            <a:r>
              <a:rPr lang="en-US" sz="2800" b="1" dirty="0">
                <a:solidFill>
                  <a:srgbClr val="00B050"/>
                </a:solidFill>
              </a:rPr>
              <a:t>ASPECT</a:t>
            </a:r>
            <a:endParaRPr lang="sk-SK" sz="2800" b="1" dirty="0">
              <a:solidFill>
                <a:srgbClr val="00B050"/>
              </a:solidFill>
            </a:endParaRPr>
          </a:p>
        </p:txBody>
      </p:sp>
      <p:sp>
        <p:nvSpPr>
          <p:cNvPr id="11" name="Šípka: obojsmerná vodorovná 10">
            <a:extLst>
              <a:ext uri="{FF2B5EF4-FFF2-40B4-BE49-F238E27FC236}">
                <a16:creationId xmlns:a16="http://schemas.microsoft.com/office/drawing/2014/main" id="{7E23DBF6-C577-C57D-4DE9-AA8F6B41E991}"/>
              </a:ext>
            </a:extLst>
          </p:cNvPr>
          <p:cNvSpPr/>
          <p:nvPr/>
        </p:nvSpPr>
        <p:spPr>
          <a:xfrm>
            <a:off x="2158377" y="3939643"/>
            <a:ext cx="1292825" cy="61369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BlokTextu 11">
            <a:extLst>
              <a:ext uri="{FF2B5EF4-FFF2-40B4-BE49-F238E27FC236}">
                <a16:creationId xmlns:a16="http://schemas.microsoft.com/office/drawing/2014/main" id="{20B2AF83-7227-C973-8C55-6CAB8BEFCC91}"/>
              </a:ext>
            </a:extLst>
          </p:cNvPr>
          <p:cNvSpPr txBox="1"/>
          <p:nvPr/>
        </p:nvSpPr>
        <p:spPr>
          <a:xfrm>
            <a:off x="395037" y="4735239"/>
            <a:ext cx="1822935" cy="646331"/>
          </a:xfrm>
          <a:prstGeom prst="rect">
            <a:avLst/>
          </a:prstGeom>
          <a:noFill/>
        </p:spPr>
        <p:txBody>
          <a:bodyPr wrap="none" rtlCol="0">
            <a:spAutoFit/>
          </a:bodyPr>
          <a:lstStyle/>
          <a:p>
            <a:r>
              <a:rPr lang="en-US" dirty="0"/>
              <a:t>-project wide </a:t>
            </a:r>
          </a:p>
          <a:p>
            <a:r>
              <a:rPr lang="en-US" dirty="0"/>
              <a:t>rules or policies</a:t>
            </a:r>
            <a:endParaRPr lang="sk-SK" dirty="0"/>
          </a:p>
        </p:txBody>
      </p:sp>
      <p:sp>
        <p:nvSpPr>
          <p:cNvPr id="13" name="BlokTextu 12">
            <a:extLst>
              <a:ext uri="{FF2B5EF4-FFF2-40B4-BE49-F238E27FC236}">
                <a16:creationId xmlns:a16="http://schemas.microsoft.com/office/drawing/2014/main" id="{042FFCB2-8F4D-5D75-62F2-6B0CF6905DDC}"/>
              </a:ext>
            </a:extLst>
          </p:cNvPr>
          <p:cNvSpPr txBox="1"/>
          <p:nvPr/>
        </p:nvSpPr>
        <p:spPr>
          <a:xfrm>
            <a:off x="3548238" y="4735239"/>
            <a:ext cx="1686680" cy="646331"/>
          </a:xfrm>
          <a:prstGeom prst="rect">
            <a:avLst/>
          </a:prstGeom>
          <a:noFill/>
        </p:spPr>
        <p:txBody>
          <a:bodyPr wrap="none" rtlCol="0">
            <a:spAutoFit/>
          </a:bodyPr>
          <a:lstStyle/>
          <a:p>
            <a:r>
              <a:rPr lang="en-US" dirty="0"/>
              <a:t>-local rules or </a:t>
            </a:r>
          </a:p>
          <a:p>
            <a:r>
              <a:rPr lang="en-US" dirty="0"/>
              <a:t>exceptions</a:t>
            </a:r>
            <a:endParaRPr lang="sk-SK" dirty="0"/>
          </a:p>
        </p:txBody>
      </p:sp>
      <p:sp>
        <p:nvSpPr>
          <p:cNvPr id="14" name="BlokTextu 13">
            <a:extLst>
              <a:ext uri="{FF2B5EF4-FFF2-40B4-BE49-F238E27FC236}">
                <a16:creationId xmlns:a16="http://schemas.microsoft.com/office/drawing/2014/main" id="{93AE79B7-1C4C-C827-7B3A-747F70979E46}"/>
              </a:ext>
            </a:extLst>
          </p:cNvPr>
          <p:cNvSpPr txBox="1"/>
          <p:nvPr/>
        </p:nvSpPr>
        <p:spPr>
          <a:xfrm>
            <a:off x="2780942" y="5349632"/>
            <a:ext cx="2522614" cy="646331"/>
          </a:xfrm>
          <a:prstGeom prst="rect">
            <a:avLst/>
          </a:prstGeom>
          <a:noFill/>
        </p:spPr>
        <p:txBody>
          <a:bodyPr wrap="none" rtlCol="0">
            <a:spAutoFit/>
          </a:bodyPr>
          <a:lstStyle/>
          <a:p>
            <a:r>
              <a:rPr lang="sk-SK" b="1" dirty="0">
                <a:solidFill>
                  <a:srgbClr val="FF0000"/>
                </a:solidFill>
              </a:rPr>
              <a:t>-</a:t>
            </a:r>
            <a:r>
              <a:rPr lang="en-US" b="1" dirty="0">
                <a:solidFill>
                  <a:srgbClr val="FF0000"/>
                </a:solidFill>
              </a:rPr>
              <a:t>defining abstraction</a:t>
            </a:r>
          </a:p>
          <a:p>
            <a:r>
              <a:rPr lang="en-US" b="1" dirty="0">
                <a:solidFill>
                  <a:srgbClr val="FF0000"/>
                </a:solidFill>
              </a:rPr>
              <a:t> using abstract aspect</a:t>
            </a:r>
            <a:endParaRPr lang="sk-SK" b="1" dirty="0">
              <a:solidFill>
                <a:srgbClr val="FF0000"/>
              </a:solidFill>
            </a:endParaRPr>
          </a:p>
        </p:txBody>
      </p:sp>
      <p:sp>
        <p:nvSpPr>
          <p:cNvPr id="15" name="BlokTextu 14">
            <a:extLst>
              <a:ext uri="{FF2B5EF4-FFF2-40B4-BE49-F238E27FC236}">
                <a16:creationId xmlns:a16="http://schemas.microsoft.com/office/drawing/2014/main" id="{ED395DDD-63C6-4650-0269-30E0279BF372}"/>
              </a:ext>
            </a:extLst>
          </p:cNvPr>
          <p:cNvSpPr txBox="1"/>
          <p:nvPr/>
        </p:nvSpPr>
        <p:spPr>
          <a:xfrm>
            <a:off x="2165946" y="5970542"/>
            <a:ext cx="3090911" cy="646331"/>
          </a:xfrm>
          <a:prstGeom prst="rect">
            <a:avLst/>
          </a:prstGeom>
          <a:noFill/>
        </p:spPr>
        <p:txBody>
          <a:bodyPr wrap="none" rtlCol="0">
            <a:spAutoFit/>
          </a:bodyPr>
          <a:lstStyle/>
          <a:p>
            <a:r>
              <a:rPr lang="en-US" dirty="0"/>
              <a:t>-allows to specify pointcuts </a:t>
            </a:r>
          </a:p>
          <a:p>
            <a:r>
              <a:rPr lang="en-US" dirty="0"/>
              <a:t>later during development</a:t>
            </a:r>
            <a:endParaRPr lang="sk-SK" dirty="0"/>
          </a:p>
        </p:txBody>
      </p:sp>
      <p:sp>
        <p:nvSpPr>
          <p:cNvPr id="16" name="BlokTextu 15">
            <a:extLst>
              <a:ext uri="{FF2B5EF4-FFF2-40B4-BE49-F238E27FC236}">
                <a16:creationId xmlns:a16="http://schemas.microsoft.com/office/drawing/2014/main" id="{2862F86C-18CB-D767-40E7-815BD2414C44}"/>
              </a:ext>
            </a:extLst>
          </p:cNvPr>
          <p:cNvSpPr txBox="1"/>
          <p:nvPr/>
        </p:nvSpPr>
        <p:spPr>
          <a:xfrm>
            <a:off x="5256857" y="5231878"/>
            <a:ext cx="6999032" cy="1477328"/>
          </a:xfrm>
          <a:prstGeom prst="rect">
            <a:avLst/>
          </a:prstGeom>
          <a:noFill/>
        </p:spPr>
        <p:txBody>
          <a:bodyPr wrap="none" rtlCol="0">
            <a:spAutoFit/>
          </a:bodyPr>
          <a:lstStyle/>
          <a:p>
            <a:r>
              <a:rPr lang="en-US" dirty="0"/>
              <a:t>Source: </a:t>
            </a:r>
            <a:r>
              <a:rPr lang="sk-SK" b="0" i="0" dirty="0">
                <a:solidFill>
                  <a:srgbClr val="333333"/>
                </a:solidFill>
                <a:effectLst/>
                <a:latin typeface="HelveticaNeue Regular"/>
              </a:rPr>
              <a:t>R. </a:t>
            </a:r>
            <a:r>
              <a:rPr lang="sk-SK" b="0" i="0" dirty="0" err="1">
                <a:solidFill>
                  <a:srgbClr val="333333"/>
                </a:solidFill>
                <a:effectLst/>
                <a:latin typeface="HelveticaNeue Regular"/>
              </a:rPr>
              <a:t>Menkyna</a:t>
            </a:r>
            <a:r>
              <a:rPr lang="sk-SK" b="0" i="0" dirty="0">
                <a:solidFill>
                  <a:srgbClr val="333333"/>
                </a:solidFill>
                <a:effectLst/>
                <a:latin typeface="HelveticaNeue Regular"/>
              </a:rPr>
              <a:t>, V. </a:t>
            </a:r>
            <a:r>
              <a:rPr lang="sk-SK" b="0" i="0" dirty="0" err="1">
                <a:solidFill>
                  <a:srgbClr val="333333"/>
                </a:solidFill>
                <a:effectLst/>
                <a:latin typeface="HelveticaNeue Regular"/>
              </a:rPr>
              <a:t>Vranić</a:t>
            </a:r>
            <a:r>
              <a:rPr lang="sk-SK" b="0" i="0" dirty="0">
                <a:solidFill>
                  <a:srgbClr val="333333"/>
                </a:solidFill>
                <a:effectLst/>
                <a:latin typeface="HelveticaNeue Regular"/>
              </a:rPr>
              <a:t> and I. </a:t>
            </a:r>
            <a:r>
              <a:rPr lang="sk-SK" b="0" i="0" dirty="0" err="1">
                <a:solidFill>
                  <a:srgbClr val="333333"/>
                </a:solidFill>
                <a:effectLst/>
                <a:latin typeface="HelveticaNeue Regular"/>
              </a:rPr>
              <a:t>Polášek</a:t>
            </a:r>
            <a:r>
              <a:rPr lang="sk-SK" b="0" i="0" dirty="0">
                <a:solidFill>
                  <a:srgbClr val="333333"/>
                </a:solidFill>
                <a:effectLst/>
                <a:latin typeface="HelveticaNeue Regular"/>
              </a:rPr>
              <a:t>, "</a:t>
            </a:r>
            <a:r>
              <a:rPr lang="sk-SK" b="0" i="0" dirty="0" err="1">
                <a:solidFill>
                  <a:srgbClr val="333333"/>
                </a:solidFill>
                <a:effectLst/>
                <a:latin typeface="HelveticaNeue Regular"/>
              </a:rPr>
              <a:t>Composition</a:t>
            </a:r>
            <a:r>
              <a:rPr lang="sk-SK" b="0" i="0" dirty="0">
                <a:solidFill>
                  <a:srgbClr val="333333"/>
                </a:solidFill>
                <a:effectLst/>
                <a:latin typeface="HelveticaNeue Regular"/>
              </a:rPr>
              <a:t> and</a:t>
            </a:r>
            <a:endParaRPr lang="en-US" b="0" i="0" dirty="0">
              <a:solidFill>
                <a:srgbClr val="333333"/>
              </a:solidFill>
              <a:effectLst/>
              <a:latin typeface="HelveticaNeue Regular"/>
            </a:endParaRPr>
          </a:p>
          <a:p>
            <a:r>
              <a:rPr lang="sk-SK" b="0" i="0" dirty="0">
                <a:solidFill>
                  <a:srgbClr val="333333"/>
                </a:solidFill>
                <a:effectLst/>
                <a:latin typeface="HelveticaNeue Regular"/>
              </a:rPr>
              <a:t> </a:t>
            </a:r>
            <a:r>
              <a:rPr lang="sk-SK" b="0" i="0" dirty="0" err="1">
                <a:solidFill>
                  <a:srgbClr val="333333"/>
                </a:solidFill>
                <a:effectLst/>
                <a:latin typeface="HelveticaNeue Regular"/>
              </a:rPr>
              <a:t>categorization</a:t>
            </a:r>
            <a:r>
              <a:rPr lang="sk-SK" b="0" i="0" dirty="0">
                <a:solidFill>
                  <a:srgbClr val="333333"/>
                </a:solidFill>
                <a:effectLst/>
                <a:latin typeface="HelveticaNeue Regular"/>
              </a:rPr>
              <a:t> of </a:t>
            </a:r>
            <a:r>
              <a:rPr lang="sk-SK" b="0" i="0" dirty="0" err="1">
                <a:solidFill>
                  <a:srgbClr val="333333"/>
                </a:solidFill>
                <a:effectLst/>
                <a:latin typeface="HelveticaNeue Regular"/>
              </a:rPr>
              <a:t>aspect-oriented</a:t>
            </a:r>
            <a:r>
              <a:rPr lang="sk-SK" b="0" i="0" dirty="0">
                <a:solidFill>
                  <a:srgbClr val="333333"/>
                </a:solidFill>
                <a:effectLst/>
                <a:latin typeface="HelveticaNeue Regular"/>
              </a:rPr>
              <a:t> design </a:t>
            </a:r>
            <a:r>
              <a:rPr lang="sk-SK" b="0" i="0" dirty="0" err="1">
                <a:solidFill>
                  <a:srgbClr val="333333"/>
                </a:solidFill>
                <a:effectLst/>
                <a:latin typeface="HelveticaNeue Regular"/>
              </a:rPr>
              <a:t>patterns</a:t>
            </a:r>
            <a:r>
              <a:rPr lang="sk-SK" b="0" i="0" dirty="0">
                <a:solidFill>
                  <a:srgbClr val="333333"/>
                </a:solidFill>
                <a:effectLst/>
                <a:latin typeface="HelveticaNeue Regular"/>
              </a:rPr>
              <a:t>," </a:t>
            </a:r>
            <a:r>
              <a:rPr lang="sk-SK" b="0" i="1" dirty="0">
                <a:solidFill>
                  <a:srgbClr val="333333"/>
                </a:solidFill>
                <a:effectLst/>
                <a:latin typeface="HelveticaNeue Regular"/>
              </a:rPr>
              <a:t>2010 IEEE 8th </a:t>
            </a:r>
            <a:endParaRPr lang="en-US" b="0" i="1" dirty="0">
              <a:solidFill>
                <a:srgbClr val="333333"/>
              </a:solidFill>
              <a:effectLst/>
              <a:latin typeface="HelveticaNeue Regular"/>
            </a:endParaRPr>
          </a:p>
          <a:p>
            <a:r>
              <a:rPr lang="sk-SK" b="0" i="1" dirty="0">
                <a:solidFill>
                  <a:srgbClr val="333333"/>
                </a:solidFill>
                <a:effectLst/>
                <a:latin typeface="HelveticaNeue Regular"/>
              </a:rPr>
              <a:t>International </a:t>
            </a:r>
            <a:r>
              <a:rPr lang="sk-SK" b="0" i="1" dirty="0" err="1">
                <a:solidFill>
                  <a:srgbClr val="333333"/>
                </a:solidFill>
                <a:effectLst/>
                <a:latin typeface="HelveticaNeue Regular"/>
              </a:rPr>
              <a:t>Symposium</a:t>
            </a:r>
            <a:r>
              <a:rPr lang="sk-SK" b="0" i="1" dirty="0">
                <a:solidFill>
                  <a:srgbClr val="333333"/>
                </a:solidFill>
                <a:effectLst/>
                <a:latin typeface="HelveticaNeue Regular"/>
              </a:rPr>
              <a:t> on </a:t>
            </a:r>
            <a:r>
              <a:rPr lang="sk-SK" b="0" i="1" dirty="0" err="1">
                <a:solidFill>
                  <a:srgbClr val="333333"/>
                </a:solidFill>
                <a:effectLst/>
                <a:latin typeface="HelveticaNeue Regular"/>
              </a:rPr>
              <a:t>Applied</a:t>
            </a:r>
            <a:r>
              <a:rPr lang="sk-SK" b="0" i="1" dirty="0">
                <a:solidFill>
                  <a:srgbClr val="333333"/>
                </a:solidFill>
                <a:effectLst/>
                <a:latin typeface="HelveticaNeue Regular"/>
              </a:rPr>
              <a:t> </a:t>
            </a:r>
            <a:r>
              <a:rPr lang="sk-SK" b="0" i="1" dirty="0" err="1">
                <a:solidFill>
                  <a:srgbClr val="333333"/>
                </a:solidFill>
                <a:effectLst/>
                <a:latin typeface="HelveticaNeue Regular"/>
              </a:rPr>
              <a:t>Machine</a:t>
            </a:r>
            <a:r>
              <a:rPr lang="sk-SK" b="0" i="1" dirty="0">
                <a:solidFill>
                  <a:srgbClr val="333333"/>
                </a:solidFill>
                <a:effectLst/>
                <a:latin typeface="HelveticaNeue Regular"/>
              </a:rPr>
              <a:t> </a:t>
            </a:r>
            <a:r>
              <a:rPr lang="sk-SK" b="0" i="1" dirty="0" err="1">
                <a:solidFill>
                  <a:srgbClr val="333333"/>
                </a:solidFill>
                <a:effectLst/>
                <a:latin typeface="HelveticaNeue Regular"/>
              </a:rPr>
              <a:t>Intelligence</a:t>
            </a:r>
            <a:r>
              <a:rPr lang="sk-SK" b="0" i="1" dirty="0">
                <a:solidFill>
                  <a:srgbClr val="333333"/>
                </a:solidFill>
                <a:effectLst/>
                <a:latin typeface="HelveticaNeue Regular"/>
              </a:rPr>
              <a:t> and </a:t>
            </a:r>
            <a:endParaRPr lang="en-US" b="0" i="1" dirty="0">
              <a:solidFill>
                <a:srgbClr val="333333"/>
              </a:solidFill>
              <a:effectLst/>
              <a:latin typeface="HelveticaNeue Regular"/>
            </a:endParaRPr>
          </a:p>
          <a:p>
            <a:r>
              <a:rPr lang="sk-SK" b="0" i="1" dirty="0" err="1">
                <a:solidFill>
                  <a:srgbClr val="333333"/>
                </a:solidFill>
                <a:effectLst/>
                <a:latin typeface="HelveticaNeue Regular"/>
              </a:rPr>
              <a:t>Informatics</a:t>
            </a:r>
            <a:r>
              <a:rPr lang="sk-SK" b="0" i="1" dirty="0">
                <a:solidFill>
                  <a:srgbClr val="333333"/>
                </a:solidFill>
                <a:effectLst/>
                <a:latin typeface="HelveticaNeue Regular"/>
              </a:rPr>
              <a:t> (SAMI)</a:t>
            </a:r>
            <a:r>
              <a:rPr lang="sk-SK" b="0" i="0" dirty="0">
                <a:solidFill>
                  <a:srgbClr val="333333"/>
                </a:solidFill>
                <a:effectLst/>
                <a:latin typeface="HelveticaNeue Regular"/>
              </a:rPr>
              <a:t>, </a:t>
            </a:r>
            <a:r>
              <a:rPr lang="sk-SK" b="0" i="0" dirty="0" err="1">
                <a:solidFill>
                  <a:srgbClr val="333333"/>
                </a:solidFill>
                <a:effectLst/>
                <a:latin typeface="HelveticaNeue Regular"/>
              </a:rPr>
              <a:t>Herlany</a:t>
            </a:r>
            <a:r>
              <a:rPr lang="sk-SK" b="0" i="0" dirty="0">
                <a:solidFill>
                  <a:srgbClr val="333333"/>
                </a:solidFill>
                <a:effectLst/>
                <a:latin typeface="HelveticaNeue Regular"/>
              </a:rPr>
              <a:t>, Slovakia, 2010, </a:t>
            </a:r>
            <a:r>
              <a:rPr lang="sk-SK" b="0" i="0" dirty="0" err="1">
                <a:solidFill>
                  <a:srgbClr val="333333"/>
                </a:solidFill>
                <a:effectLst/>
                <a:latin typeface="HelveticaNeue Regular"/>
              </a:rPr>
              <a:t>pp</a:t>
            </a:r>
            <a:r>
              <a:rPr lang="sk-SK" b="0" i="0" dirty="0">
                <a:solidFill>
                  <a:srgbClr val="333333"/>
                </a:solidFill>
                <a:effectLst/>
                <a:latin typeface="HelveticaNeue Regular"/>
              </a:rPr>
              <a:t>. 129-134, </a:t>
            </a:r>
            <a:endParaRPr lang="en-US" b="0" i="0" dirty="0">
              <a:solidFill>
                <a:srgbClr val="333333"/>
              </a:solidFill>
              <a:effectLst/>
              <a:latin typeface="HelveticaNeue Regular"/>
            </a:endParaRPr>
          </a:p>
          <a:p>
            <a:r>
              <a:rPr lang="sk-SK" b="0" i="0" dirty="0" err="1">
                <a:solidFill>
                  <a:srgbClr val="333333"/>
                </a:solidFill>
                <a:effectLst/>
                <a:latin typeface="HelveticaNeue Regular"/>
              </a:rPr>
              <a:t>doi</a:t>
            </a:r>
            <a:r>
              <a:rPr lang="sk-SK" b="0" i="0" dirty="0">
                <a:solidFill>
                  <a:srgbClr val="333333"/>
                </a:solidFill>
                <a:effectLst/>
                <a:latin typeface="HelveticaNeue Regular"/>
              </a:rPr>
              <a:t>: 10.1109/SAMI.2010.5423751.</a:t>
            </a:r>
            <a:endParaRPr lang="sk-SK" dirty="0"/>
          </a:p>
        </p:txBody>
      </p:sp>
      <p:sp>
        <p:nvSpPr>
          <p:cNvPr id="4" name="BlokTextu 3">
            <a:extLst>
              <a:ext uri="{FF2B5EF4-FFF2-40B4-BE49-F238E27FC236}">
                <a16:creationId xmlns:a16="http://schemas.microsoft.com/office/drawing/2014/main" id="{F772D444-970E-1E07-D1A1-B5C68DD85BEB}"/>
              </a:ext>
            </a:extLst>
          </p:cNvPr>
          <p:cNvSpPr txBox="1"/>
          <p:nvPr/>
        </p:nvSpPr>
        <p:spPr>
          <a:xfrm>
            <a:off x="5418057" y="693056"/>
            <a:ext cx="4051199" cy="584775"/>
          </a:xfrm>
          <a:prstGeom prst="rect">
            <a:avLst/>
          </a:prstGeom>
          <a:noFill/>
        </p:spPr>
        <p:txBody>
          <a:bodyPr wrap="square" rtlCol="0">
            <a:spAutoFit/>
          </a:bodyPr>
          <a:lstStyle/>
          <a:p>
            <a:r>
              <a:rPr lang="en-US" sz="3200" b="1" dirty="0"/>
              <a:t>Police Enforcement</a:t>
            </a:r>
            <a:endParaRPr lang="sk-SK" sz="3200" dirty="0"/>
          </a:p>
        </p:txBody>
      </p:sp>
    </p:spTree>
    <p:extLst>
      <p:ext uri="{BB962C8B-B14F-4D97-AF65-F5344CB8AC3E}">
        <p14:creationId xmlns:p14="http://schemas.microsoft.com/office/powerpoint/2010/main" val="620427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8463D1AD-2808-A5EB-0426-F344E1B0A398}"/>
              </a:ext>
            </a:extLst>
          </p:cNvPr>
          <p:cNvSpPr>
            <a:spLocks noGrp="1"/>
          </p:cNvSpPr>
          <p:nvPr>
            <p:ph idx="1"/>
          </p:nvPr>
        </p:nvSpPr>
        <p:spPr>
          <a:xfrm>
            <a:off x="303933" y="1114098"/>
            <a:ext cx="5266680" cy="3880773"/>
          </a:xfrm>
        </p:spPr>
        <p:txBody>
          <a:bodyPr>
            <a:normAutofit/>
          </a:bodyPr>
          <a:lstStyle/>
          <a:p>
            <a:r>
              <a:rPr lang="en-US" sz="2400" dirty="0"/>
              <a:t>If exception is not handled by advice</a:t>
            </a:r>
          </a:p>
        </p:txBody>
      </p:sp>
      <p:pic>
        <p:nvPicPr>
          <p:cNvPr id="8" name="Obrázok 7">
            <a:extLst>
              <a:ext uri="{FF2B5EF4-FFF2-40B4-BE49-F238E27FC236}">
                <a16:creationId xmlns:a16="http://schemas.microsoft.com/office/drawing/2014/main" id="{1048A21A-BB2E-AA2F-49A4-BC4935CE1A0F}"/>
              </a:ext>
            </a:extLst>
          </p:cNvPr>
          <p:cNvPicPr>
            <a:picLocks noChangeAspect="1"/>
          </p:cNvPicPr>
          <p:nvPr/>
        </p:nvPicPr>
        <p:blipFill>
          <a:blip r:embed="rId3"/>
          <a:stretch>
            <a:fillRect/>
          </a:stretch>
        </p:blipFill>
        <p:spPr>
          <a:xfrm>
            <a:off x="5661718" y="790778"/>
            <a:ext cx="6474844" cy="4856134"/>
          </a:xfrm>
          <a:prstGeom prst="rect">
            <a:avLst/>
          </a:prstGeom>
        </p:spPr>
      </p:pic>
      <p:sp>
        <p:nvSpPr>
          <p:cNvPr id="17" name="BlokTextu 16">
            <a:extLst>
              <a:ext uri="{FF2B5EF4-FFF2-40B4-BE49-F238E27FC236}">
                <a16:creationId xmlns:a16="http://schemas.microsoft.com/office/drawing/2014/main" id="{D88C1BB0-5BB4-4D86-77D8-627245F1DFF4}"/>
              </a:ext>
            </a:extLst>
          </p:cNvPr>
          <p:cNvSpPr txBox="1"/>
          <p:nvPr/>
        </p:nvSpPr>
        <p:spPr>
          <a:xfrm>
            <a:off x="303933" y="2150657"/>
            <a:ext cx="5731045" cy="954107"/>
          </a:xfrm>
          <a:prstGeom prst="rect">
            <a:avLst/>
          </a:prstGeom>
          <a:noFill/>
        </p:spPr>
        <p:txBody>
          <a:bodyPr wrap="square" rtlCol="0">
            <a:spAutoFit/>
          </a:bodyPr>
          <a:lstStyle/>
          <a:p>
            <a:r>
              <a:rPr lang="en-US" sz="2800" b="1" dirty="0">
                <a:solidFill>
                  <a:srgbClr val="FF0000"/>
                </a:solidFill>
              </a:rPr>
              <a:t>Advice cannot declare throwing a checked exception</a:t>
            </a:r>
            <a:endParaRPr lang="sk-SK" sz="2800" b="1" dirty="0">
              <a:solidFill>
                <a:srgbClr val="FF0000"/>
              </a:solidFill>
            </a:endParaRPr>
          </a:p>
        </p:txBody>
      </p:sp>
      <p:sp>
        <p:nvSpPr>
          <p:cNvPr id="7" name="BlokTextu 6">
            <a:extLst>
              <a:ext uri="{FF2B5EF4-FFF2-40B4-BE49-F238E27FC236}">
                <a16:creationId xmlns:a16="http://schemas.microsoft.com/office/drawing/2014/main" id="{B84F2923-9CE2-8F0D-E81B-AC36B4CEA454}"/>
              </a:ext>
            </a:extLst>
          </p:cNvPr>
          <p:cNvSpPr txBox="1"/>
          <p:nvPr/>
        </p:nvSpPr>
        <p:spPr>
          <a:xfrm>
            <a:off x="1763288" y="1508736"/>
            <a:ext cx="5133841" cy="830997"/>
          </a:xfrm>
          <a:prstGeom prst="rect">
            <a:avLst/>
          </a:prstGeom>
          <a:noFill/>
        </p:spPr>
        <p:txBody>
          <a:bodyPr wrap="square" rtlCol="0">
            <a:spAutoFit/>
          </a:bodyPr>
          <a:lstStyle/>
          <a:p>
            <a:r>
              <a:rPr lang="en-US" sz="2400" b="1" dirty="0">
                <a:solidFill>
                  <a:srgbClr val="00B0F0"/>
                </a:solidFill>
              </a:rPr>
              <a:t>Should be handled in higher context</a:t>
            </a:r>
            <a:endParaRPr lang="sk-SK" sz="2400" b="1" dirty="0">
              <a:solidFill>
                <a:srgbClr val="00B0F0"/>
              </a:solidFill>
            </a:endParaRPr>
          </a:p>
        </p:txBody>
      </p:sp>
      <p:sp>
        <p:nvSpPr>
          <p:cNvPr id="18" name="BlokTextu 17">
            <a:extLst>
              <a:ext uri="{FF2B5EF4-FFF2-40B4-BE49-F238E27FC236}">
                <a16:creationId xmlns:a16="http://schemas.microsoft.com/office/drawing/2014/main" id="{423366B5-3B99-F24F-6587-B11D9CB29086}"/>
              </a:ext>
            </a:extLst>
          </p:cNvPr>
          <p:cNvSpPr txBox="1"/>
          <p:nvPr/>
        </p:nvSpPr>
        <p:spPr>
          <a:xfrm>
            <a:off x="443522" y="3054484"/>
            <a:ext cx="5591456" cy="1200329"/>
          </a:xfrm>
          <a:prstGeom prst="rect">
            <a:avLst/>
          </a:prstGeom>
          <a:noFill/>
        </p:spPr>
        <p:txBody>
          <a:bodyPr wrap="square" rtlCol="0">
            <a:spAutoFit/>
          </a:bodyPr>
          <a:lstStyle/>
          <a:p>
            <a:r>
              <a:rPr lang="en-US" dirty="0"/>
              <a:t>-advised join point has to declare this exception</a:t>
            </a:r>
          </a:p>
          <a:p>
            <a:r>
              <a:rPr lang="en-US" dirty="0"/>
              <a:t>	-</a:t>
            </a:r>
            <a:r>
              <a:rPr lang="en-US" b="1" dirty="0"/>
              <a:t>unlikely</a:t>
            </a:r>
            <a:r>
              <a:rPr lang="en-US" dirty="0"/>
              <a:t> BASE CONCERNS TEND TO BE ADAPTED </a:t>
            </a:r>
          </a:p>
          <a:p>
            <a:r>
              <a:rPr lang="en-US" dirty="0"/>
              <a:t>       TO THEIR ASPECTS </a:t>
            </a:r>
          </a:p>
          <a:p>
            <a:r>
              <a:rPr lang="en-US" dirty="0"/>
              <a:t>	(HANDLING CROSSCUTTING CONCERNS)</a:t>
            </a:r>
            <a:endParaRPr lang="sk-SK" dirty="0"/>
          </a:p>
        </p:txBody>
      </p:sp>
      <p:sp>
        <p:nvSpPr>
          <p:cNvPr id="9" name="BlokTextu 8">
            <a:extLst>
              <a:ext uri="{FF2B5EF4-FFF2-40B4-BE49-F238E27FC236}">
                <a16:creationId xmlns:a16="http://schemas.microsoft.com/office/drawing/2014/main" id="{8B33589E-D57D-D654-24EB-4B2A534D94C6}"/>
              </a:ext>
            </a:extLst>
          </p:cNvPr>
          <p:cNvSpPr txBox="1"/>
          <p:nvPr/>
        </p:nvSpPr>
        <p:spPr>
          <a:xfrm>
            <a:off x="117089" y="4813008"/>
            <a:ext cx="4328488" cy="1938992"/>
          </a:xfrm>
          <a:prstGeom prst="rect">
            <a:avLst/>
          </a:prstGeom>
          <a:noFill/>
        </p:spPr>
        <p:txBody>
          <a:bodyPr wrap="square" rtlCol="0">
            <a:spAutoFit/>
          </a:bodyPr>
          <a:lstStyle/>
          <a:p>
            <a:pPr marL="457200" indent="-457200">
              <a:buAutoNum type="arabicParenR"/>
            </a:pPr>
            <a:r>
              <a:rPr lang="en-US" sz="2400" b="1" dirty="0">
                <a:solidFill>
                  <a:srgbClr val="00B050"/>
                </a:solidFill>
              </a:rPr>
              <a:t>CATCHING A CHECKED EXCEPTION  		 </a:t>
            </a:r>
          </a:p>
          <a:p>
            <a:pPr marL="457200" indent="-457200">
              <a:buAutoNum type="arabicParenR"/>
            </a:pPr>
            <a:r>
              <a:rPr lang="en-US" sz="2400" b="1" dirty="0">
                <a:solidFill>
                  <a:srgbClr val="00B050"/>
                </a:solidFill>
              </a:rPr>
              <a:t>WRAPPING IT INTO A </a:t>
            </a:r>
          </a:p>
          <a:p>
            <a:r>
              <a:rPr lang="en-US" sz="2400" b="1" dirty="0">
                <a:solidFill>
                  <a:srgbClr val="00B050"/>
                </a:solidFill>
              </a:rPr>
              <a:t>	NEW CONCERN SPECIFIC 	RUNTIME EXCEPTION</a:t>
            </a:r>
            <a:endParaRPr lang="sk-SK" sz="2400" b="1" dirty="0">
              <a:solidFill>
                <a:srgbClr val="00B050"/>
              </a:solidFill>
            </a:endParaRPr>
          </a:p>
        </p:txBody>
      </p:sp>
      <p:sp>
        <p:nvSpPr>
          <p:cNvPr id="19" name="Šípka: nadol 18">
            <a:extLst>
              <a:ext uri="{FF2B5EF4-FFF2-40B4-BE49-F238E27FC236}">
                <a16:creationId xmlns:a16="http://schemas.microsoft.com/office/drawing/2014/main" id="{514EB327-D3BC-9AE6-AC9A-CD3A00FD3D03}"/>
              </a:ext>
            </a:extLst>
          </p:cNvPr>
          <p:cNvSpPr/>
          <p:nvPr/>
        </p:nvSpPr>
        <p:spPr>
          <a:xfrm rot="4014711">
            <a:off x="4375300" y="4151750"/>
            <a:ext cx="701656" cy="173499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BlokTextu 19">
            <a:extLst>
              <a:ext uri="{FF2B5EF4-FFF2-40B4-BE49-F238E27FC236}">
                <a16:creationId xmlns:a16="http://schemas.microsoft.com/office/drawing/2014/main" id="{E8F814AE-B4AD-6469-2B05-2DE5CDFC4352}"/>
              </a:ext>
            </a:extLst>
          </p:cNvPr>
          <p:cNvSpPr txBox="1"/>
          <p:nvPr/>
        </p:nvSpPr>
        <p:spPr>
          <a:xfrm>
            <a:off x="0" y="4443676"/>
            <a:ext cx="3111878" cy="369332"/>
          </a:xfrm>
          <a:prstGeom prst="rect">
            <a:avLst/>
          </a:prstGeom>
          <a:noFill/>
        </p:spPr>
        <p:txBody>
          <a:bodyPr wrap="none" rtlCol="0">
            <a:spAutoFit/>
          </a:bodyPr>
          <a:lstStyle/>
          <a:p>
            <a:r>
              <a:rPr lang="en-US" b="1" dirty="0">
                <a:solidFill>
                  <a:srgbClr val="FF0000"/>
                </a:solidFill>
              </a:rPr>
              <a:t>ESSENCE OF THIS PATTERN </a:t>
            </a:r>
            <a:endParaRPr lang="sk-SK" b="1" dirty="0">
              <a:solidFill>
                <a:srgbClr val="FF0000"/>
              </a:solidFill>
            </a:endParaRPr>
          </a:p>
        </p:txBody>
      </p:sp>
      <p:sp>
        <p:nvSpPr>
          <p:cNvPr id="16" name="BlokTextu 15">
            <a:extLst>
              <a:ext uri="{FF2B5EF4-FFF2-40B4-BE49-F238E27FC236}">
                <a16:creationId xmlns:a16="http://schemas.microsoft.com/office/drawing/2014/main" id="{2862F86C-18CB-D767-40E7-815BD2414C44}"/>
              </a:ext>
            </a:extLst>
          </p:cNvPr>
          <p:cNvSpPr txBox="1"/>
          <p:nvPr/>
        </p:nvSpPr>
        <p:spPr>
          <a:xfrm>
            <a:off x="4025510" y="5682163"/>
            <a:ext cx="8303243" cy="1200329"/>
          </a:xfrm>
          <a:prstGeom prst="rect">
            <a:avLst/>
          </a:prstGeom>
          <a:noFill/>
        </p:spPr>
        <p:txBody>
          <a:bodyPr wrap="square" rtlCol="0">
            <a:spAutoFit/>
          </a:bodyPr>
          <a:lstStyle/>
          <a:p>
            <a:r>
              <a:rPr lang="en-US" dirty="0"/>
              <a:t>Source: </a:t>
            </a:r>
            <a:r>
              <a:rPr lang="sk-SK" b="0" i="0" dirty="0">
                <a:solidFill>
                  <a:srgbClr val="333333"/>
                </a:solidFill>
                <a:effectLst/>
                <a:latin typeface="HelveticaNeue Regular"/>
              </a:rPr>
              <a:t>R. </a:t>
            </a:r>
            <a:r>
              <a:rPr lang="sk-SK" b="0" i="0" dirty="0" err="1">
                <a:solidFill>
                  <a:srgbClr val="333333"/>
                </a:solidFill>
                <a:effectLst/>
                <a:latin typeface="HelveticaNeue Regular"/>
              </a:rPr>
              <a:t>Menkyna</a:t>
            </a:r>
            <a:r>
              <a:rPr lang="sk-SK" b="0" i="0" dirty="0">
                <a:solidFill>
                  <a:srgbClr val="333333"/>
                </a:solidFill>
                <a:effectLst/>
                <a:latin typeface="HelveticaNeue Regular"/>
              </a:rPr>
              <a:t>, V. </a:t>
            </a:r>
            <a:r>
              <a:rPr lang="sk-SK" b="0" i="0" dirty="0" err="1">
                <a:solidFill>
                  <a:srgbClr val="333333"/>
                </a:solidFill>
                <a:effectLst/>
                <a:latin typeface="HelveticaNeue Regular"/>
              </a:rPr>
              <a:t>Vranić</a:t>
            </a:r>
            <a:r>
              <a:rPr lang="sk-SK" b="0" i="0" dirty="0">
                <a:solidFill>
                  <a:srgbClr val="333333"/>
                </a:solidFill>
                <a:effectLst/>
                <a:latin typeface="HelveticaNeue Regular"/>
              </a:rPr>
              <a:t> and I. </a:t>
            </a:r>
            <a:r>
              <a:rPr lang="sk-SK" b="0" i="0" dirty="0" err="1">
                <a:solidFill>
                  <a:srgbClr val="333333"/>
                </a:solidFill>
                <a:effectLst/>
                <a:latin typeface="HelveticaNeue Regular"/>
              </a:rPr>
              <a:t>Polášek</a:t>
            </a:r>
            <a:r>
              <a:rPr lang="sk-SK" b="0" i="0" dirty="0">
                <a:solidFill>
                  <a:srgbClr val="333333"/>
                </a:solidFill>
                <a:effectLst/>
                <a:latin typeface="HelveticaNeue Regular"/>
              </a:rPr>
              <a:t>, "</a:t>
            </a:r>
            <a:r>
              <a:rPr lang="sk-SK" b="0" i="0" dirty="0" err="1">
                <a:solidFill>
                  <a:srgbClr val="333333"/>
                </a:solidFill>
                <a:effectLst/>
                <a:latin typeface="HelveticaNeue Regular"/>
              </a:rPr>
              <a:t>Composition</a:t>
            </a:r>
            <a:r>
              <a:rPr lang="sk-SK" b="0" i="0" dirty="0">
                <a:solidFill>
                  <a:srgbClr val="333333"/>
                </a:solidFill>
                <a:effectLst/>
                <a:latin typeface="HelveticaNeue Regular"/>
              </a:rPr>
              <a:t> and</a:t>
            </a:r>
            <a:r>
              <a:rPr lang="en-US" dirty="0">
                <a:solidFill>
                  <a:srgbClr val="333333"/>
                </a:solidFill>
                <a:latin typeface="HelveticaNeue Regular"/>
              </a:rPr>
              <a:t> </a:t>
            </a:r>
            <a:r>
              <a:rPr lang="sk-SK" b="0" i="0" dirty="0" err="1">
                <a:solidFill>
                  <a:srgbClr val="333333"/>
                </a:solidFill>
                <a:effectLst/>
                <a:latin typeface="HelveticaNeue Regular"/>
              </a:rPr>
              <a:t>categorization</a:t>
            </a:r>
            <a:r>
              <a:rPr lang="sk-SK" b="0" i="0" dirty="0">
                <a:solidFill>
                  <a:srgbClr val="333333"/>
                </a:solidFill>
                <a:effectLst/>
                <a:latin typeface="HelveticaNeue Regular"/>
              </a:rPr>
              <a:t> of </a:t>
            </a:r>
            <a:r>
              <a:rPr lang="sk-SK" b="0" i="0" dirty="0" err="1">
                <a:solidFill>
                  <a:srgbClr val="333333"/>
                </a:solidFill>
                <a:effectLst/>
                <a:latin typeface="HelveticaNeue Regular"/>
              </a:rPr>
              <a:t>aspect-oriented</a:t>
            </a:r>
            <a:r>
              <a:rPr lang="sk-SK" b="0" i="0" dirty="0">
                <a:solidFill>
                  <a:srgbClr val="333333"/>
                </a:solidFill>
                <a:effectLst/>
                <a:latin typeface="HelveticaNeue Regular"/>
              </a:rPr>
              <a:t> design </a:t>
            </a:r>
            <a:r>
              <a:rPr lang="sk-SK" b="0" i="0" dirty="0" err="1">
                <a:solidFill>
                  <a:srgbClr val="333333"/>
                </a:solidFill>
                <a:effectLst/>
                <a:latin typeface="HelveticaNeue Regular"/>
              </a:rPr>
              <a:t>patterns</a:t>
            </a:r>
            <a:r>
              <a:rPr lang="sk-SK" b="0" i="0" dirty="0">
                <a:solidFill>
                  <a:srgbClr val="333333"/>
                </a:solidFill>
                <a:effectLst/>
                <a:latin typeface="HelveticaNeue Regular"/>
              </a:rPr>
              <a:t>," </a:t>
            </a:r>
            <a:r>
              <a:rPr lang="sk-SK" b="0" i="1" dirty="0">
                <a:solidFill>
                  <a:srgbClr val="333333"/>
                </a:solidFill>
                <a:effectLst/>
                <a:latin typeface="HelveticaNeue Regular"/>
              </a:rPr>
              <a:t>2010 IEEE 8th International </a:t>
            </a:r>
            <a:r>
              <a:rPr lang="sk-SK" b="0" i="1" dirty="0" err="1">
                <a:solidFill>
                  <a:srgbClr val="333333"/>
                </a:solidFill>
                <a:effectLst/>
                <a:latin typeface="HelveticaNeue Regular"/>
              </a:rPr>
              <a:t>Symposium</a:t>
            </a:r>
            <a:r>
              <a:rPr lang="sk-SK" b="0" i="1" dirty="0">
                <a:solidFill>
                  <a:srgbClr val="333333"/>
                </a:solidFill>
                <a:effectLst/>
                <a:latin typeface="HelveticaNeue Regular"/>
              </a:rPr>
              <a:t> on </a:t>
            </a:r>
            <a:r>
              <a:rPr lang="sk-SK" b="0" i="1" dirty="0" err="1">
                <a:solidFill>
                  <a:srgbClr val="333333"/>
                </a:solidFill>
                <a:effectLst/>
                <a:latin typeface="HelveticaNeue Regular"/>
              </a:rPr>
              <a:t>Applied</a:t>
            </a:r>
            <a:r>
              <a:rPr lang="sk-SK" b="0" i="1" dirty="0">
                <a:solidFill>
                  <a:srgbClr val="333333"/>
                </a:solidFill>
                <a:effectLst/>
                <a:latin typeface="HelveticaNeue Regular"/>
              </a:rPr>
              <a:t> </a:t>
            </a:r>
            <a:r>
              <a:rPr lang="sk-SK" b="0" i="1" dirty="0" err="1">
                <a:solidFill>
                  <a:srgbClr val="333333"/>
                </a:solidFill>
                <a:effectLst/>
                <a:latin typeface="HelveticaNeue Regular"/>
              </a:rPr>
              <a:t>Machine</a:t>
            </a:r>
            <a:r>
              <a:rPr lang="sk-SK" b="0" i="1" dirty="0">
                <a:solidFill>
                  <a:srgbClr val="333333"/>
                </a:solidFill>
                <a:effectLst/>
                <a:latin typeface="HelveticaNeue Regular"/>
              </a:rPr>
              <a:t> </a:t>
            </a:r>
            <a:r>
              <a:rPr lang="sk-SK" b="0" i="1" dirty="0" err="1">
                <a:solidFill>
                  <a:srgbClr val="333333"/>
                </a:solidFill>
                <a:effectLst/>
                <a:latin typeface="HelveticaNeue Regular"/>
              </a:rPr>
              <a:t>Intelligence</a:t>
            </a:r>
            <a:r>
              <a:rPr lang="sk-SK" b="0" i="1" dirty="0">
                <a:solidFill>
                  <a:srgbClr val="333333"/>
                </a:solidFill>
                <a:effectLst/>
                <a:latin typeface="HelveticaNeue Regular"/>
              </a:rPr>
              <a:t> and </a:t>
            </a:r>
            <a:r>
              <a:rPr lang="sk-SK" b="0" i="1" dirty="0" err="1">
                <a:solidFill>
                  <a:srgbClr val="333333"/>
                </a:solidFill>
                <a:effectLst/>
                <a:latin typeface="HelveticaNeue Regular"/>
              </a:rPr>
              <a:t>Informatics</a:t>
            </a:r>
            <a:r>
              <a:rPr lang="sk-SK" b="0" i="1" dirty="0">
                <a:solidFill>
                  <a:srgbClr val="333333"/>
                </a:solidFill>
                <a:effectLst/>
                <a:latin typeface="HelveticaNeue Regular"/>
              </a:rPr>
              <a:t> (SAMI)</a:t>
            </a:r>
            <a:r>
              <a:rPr lang="sk-SK" b="0" i="0" dirty="0">
                <a:solidFill>
                  <a:srgbClr val="333333"/>
                </a:solidFill>
                <a:effectLst/>
                <a:latin typeface="HelveticaNeue Regular"/>
              </a:rPr>
              <a:t>, </a:t>
            </a:r>
            <a:r>
              <a:rPr lang="sk-SK" b="0" i="0" dirty="0" err="1">
                <a:solidFill>
                  <a:srgbClr val="333333"/>
                </a:solidFill>
                <a:effectLst/>
                <a:latin typeface="HelveticaNeue Regular"/>
              </a:rPr>
              <a:t>Herlany</a:t>
            </a:r>
            <a:r>
              <a:rPr lang="sk-SK" b="0" i="0" dirty="0">
                <a:solidFill>
                  <a:srgbClr val="333333"/>
                </a:solidFill>
                <a:effectLst/>
                <a:latin typeface="HelveticaNeue Regular"/>
              </a:rPr>
              <a:t>, Slovakia, 2010, </a:t>
            </a:r>
            <a:r>
              <a:rPr lang="sk-SK" b="0" i="0" dirty="0" err="1">
                <a:solidFill>
                  <a:srgbClr val="333333"/>
                </a:solidFill>
                <a:effectLst/>
                <a:latin typeface="HelveticaNeue Regular"/>
              </a:rPr>
              <a:t>pp</a:t>
            </a:r>
            <a:r>
              <a:rPr lang="sk-SK" b="0" i="0" dirty="0">
                <a:solidFill>
                  <a:srgbClr val="333333"/>
                </a:solidFill>
                <a:effectLst/>
                <a:latin typeface="HelveticaNeue Regular"/>
              </a:rPr>
              <a:t>. 129-134, </a:t>
            </a:r>
            <a:r>
              <a:rPr lang="sk-SK" b="0" i="0" dirty="0" err="1">
                <a:solidFill>
                  <a:srgbClr val="333333"/>
                </a:solidFill>
                <a:effectLst/>
                <a:latin typeface="HelveticaNeue Regular"/>
              </a:rPr>
              <a:t>doi</a:t>
            </a:r>
            <a:r>
              <a:rPr lang="sk-SK" b="0" i="0" dirty="0">
                <a:solidFill>
                  <a:srgbClr val="333333"/>
                </a:solidFill>
                <a:effectLst/>
                <a:latin typeface="HelveticaNeue Regular"/>
              </a:rPr>
              <a:t>: 10.1109/SAMI.2010.5423751.</a:t>
            </a:r>
            <a:endParaRPr lang="sk-SK" dirty="0"/>
          </a:p>
        </p:txBody>
      </p:sp>
      <p:sp>
        <p:nvSpPr>
          <p:cNvPr id="2" name="Nadpis 1">
            <a:extLst>
              <a:ext uri="{FF2B5EF4-FFF2-40B4-BE49-F238E27FC236}">
                <a16:creationId xmlns:a16="http://schemas.microsoft.com/office/drawing/2014/main" id="{31E383BA-0CCB-B1E3-8D15-A8CAE168B509}"/>
              </a:ext>
            </a:extLst>
          </p:cNvPr>
          <p:cNvSpPr>
            <a:spLocks noGrp="1"/>
          </p:cNvSpPr>
          <p:nvPr>
            <p:ph type="title"/>
          </p:nvPr>
        </p:nvSpPr>
        <p:spPr>
          <a:xfrm>
            <a:off x="212828" y="106000"/>
            <a:ext cx="10477674" cy="1320800"/>
          </a:xfrm>
        </p:spPr>
        <p:txBody>
          <a:bodyPr>
            <a:normAutofit fontScale="90000"/>
          </a:bodyPr>
          <a:lstStyle/>
          <a:p>
            <a:r>
              <a:rPr lang="en-US" sz="6000" b="1" dirty="0"/>
              <a:t>Exception Introduction Pattern</a:t>
            </a:r>
            <a:endParaRPr lang="sk-SK" sz="6000" b="1" dirty="0"/>
          </a:p>
        </p:txBody>
      </p:sp>
    </p:spTree>
    <p:extLst>
      <p:ext uri="{BB962C8B-B14F-4D97-AF65-F5344CB8AC3E}">
        <p14:creationId xmlns:p14="http://schemas.microsoft.com/office/powerpoint/2010/main" val="21353662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E383BA-0CCB-B1E3-8D15-A8CAE168B509}"/>
              </a:ext>
            </a:extLst>
          </p:cNvPr>
          <p:cNvSpPr>
            <a:spLocks noGrp="1"/>
          </p:cNvSpPr>
          <p:nvPr>
            <p:ph type="title"/>
          </p:nvPr>
        </p:nvSpPr>
        <p:spPr>
          <a:xfrm>
            <a:off x="274197" y="140238"/>
            <a:ext cx="8596668" cy="1320800"/>
          </a:xfrm>
        </p:spPr>
        <p:txBody>
          <a:bodyPr>
            <a:normAutofit/>
          </a:bodyPr>
          <a:lstStyle/>
          <a:p>
            <a:r>
              <a:rPr lang="en-US" sz="6000" b="1" dirty="0"/>
              <a:t>Border Control Pattern</a:t>
            </a:r>
            <a:endParaRPr lang="sk-SK" sz="6000" b="1" dirty="0"/>
          </a:p>
        </p:txBody>
      </p:sp>
      <p:sp>
        <p:nvSpPr>
          <p:cNvPr id="3" name="Zástupný objekt pre obsah 2">
            <a:extLst>
              <a:ext uri="{FF2B5EF4-FFF2-40B4-BE49-F238E27FC236}">
                <a16:creationId xmlns:a16="http://schemas.microsoft.com/office/drawing/2014/main" id="{8463D1AD-2808-A5EB-0426-F344E1B0A398}"/>
              </a:ext>
            </a:extLst>
          </p:cNvPr>
          <p:cNvSpPr>
            <a:spLocks noGrp="1"/>
          </p:cNvSpPr>
          <p:nvPr>
            <p:ph idx="1"/>
          </p:nvPr>
        </p:nvSpPr>
        <p:spPr>
          <a:xfrm>
            <a:off x="274197" y="1309060"/>
            <a:ext cx="5266680" cy="3880773"/>
          </a:xfrm>
        </p:spPr>
        <p:txBody>
          <a:bodyPr>
            <a:normAutofit/>
          </a:bodyPr>
          <a:lstStyle/>
          <a:p>
            <a:r>
              <a:rPr lang="en-US" sz="2400" dirty="0"/>
              <a:t>Defining regions in the application</a:t>
            </a:r>
          </a:p>
        </p:txBody>
      </p:sp>
      <p:sp>
        <p:nvSpPr>
          <p:cNvPr id="7" name="BlokTextu 6">
            <a:extLst>
              <a:ext uri="{FF2B5EF4-FFF2-40B4-BE49-F238E27FC236}">
                <a16:creationId xmlns:a16="http://schemas.microsoft.com/office/drawing/2014/main" id="{B84F2923-9CE2-8F0D-E81B-AC36B4CEA454}"/>
              </a:ext>
            </a:extLst>
          </p:cNvPr>
          <p:cNvSpPr txBox="1"/>
          <p:nvPr/>
        </p:nvSpPr>
        <p:spPr>
          <a:xfrm>
            <a:off x="274197" y="2975609"/>
            <a:ext cx="4752516" cy="523220"/>
          </a:xfrm>
          <a:prstGeom prst="rect">
            <a:avLst/>
          </a:prstGeom>
          <a:noFill/>
        </p:spPr>
        <p:txBody>
          <a:bodyPr wrap="square" rtlCol="0">
            <a:spAutoFit/>
          </a:bodyPr>
          <a:lstStyle/>
          <a:p>
            <a:r>
              <a:rPr lang="en-US" sz="2800" b="1" dirty="0">
                <a:solidFill>
                  <a:srgbClr val="FF0000"/>
                </a:solidFill>
              </a:rPr>
              <a:t>In case of changes</a:t>
            </a:r>
            <a:endParaRPr lang="sk-SK" sz="2800" b="1" dirty="0">
              <a:solidFill>
                <a:srgbClr val="FF0000"/>
              </a:solidFill>
            </a:endParaRPr>
          </a:p>
        </p:txBody>
      </p:sp>
      <p:sp>
        <p:nvSpPr>
          <p:cNvPr id="13" name="BlokTextu 12">
            <a:extLst>
              <a:ext uri="{FF2B5EF4-FFF2-40B4-BE49-F238E27FC236}">
                <a16:creationId xmlns:a16="http://schemas.microsoft.com/office/drawing/2014/main" id="{042FFCB2-8F4D-5D75-62F2-6B0CF6905DDC}"/>
              </a:ext>
            </a:extLst>
          </p:cNvPr>
          <p:cNvSpPr txBox="1"/>
          <p:nvPr/>
        </p:nvSpPr>
        <p:spPr>
          <a:xfrm>
            <a:off x="1129199" y="4336800"/>
            <a:ext cx="6013185" cy="646331"/>
          </a:xfrm>
          <a:prstGeom prst="rect">
            <a:avLst/>
          </a:prstGeom>
          <a:noFill/>
        </p:spPr>
        <p:txBody>
          <a:bodyPr wrap="none" rtlCol="0">
            <a:spAutoFit/>
          </a:bodyPr>
          <a:lstStyle/>
          <a:p>
            <a:r>
              <a:rPr lang="en-US" dirty="0"/>
              <a:t>-other dependencies (aspect using it) are automatically </a:t>
            </a:r>
          </a:p>
          <a:p>
            <a:r>
              <a:rPr lang="en-US" dirty="0"/>
              <a:t>redirected to newly defined places</a:t>
            </a:r>
            <a:endParaRPr lang="sk-SK" dirty="0"/>
          </a:p>
        </p:txBody>
      </p:sp>
      <p:sp>
        <p:nvSpPr>
          <p:cNvPr id="14" name="BlokTextu 13">
            <a:extLst>
              <a:ext uri="{FF2B5EF4-FFF2-40B4-BE49-F238E27FC236}">
                <a16:creationId xmlns:a16="http://schemas.microsoft.com/office/drawing/2014/main" id="{93AE79B7-1C4C-C827-7B3A-747F70979E46}"/>
              </a:ext>
            </a:extLst>
          </p:cNvPr>
          <p:cNvSpPr txBox="1"/>
          <p:nvPr/>
        </p:nvSpPr>
        <p:spPr>
          <a:xfrm>
            <a:off x="7459531" y="4425953"/>
            <a:ext cx="4458272" cy="646331"/>
          </a:xfrm>
          <a:prstGeom prst="rect">
            <a:avLst/>
          </a:prstGeom>
          <a:noFill/>
        </p:spPr>
        <p:txBody>
          <a:bodyPr wrap="none" rtlCol="0">
            <a:spAutoFit/>
          </a:bodyPr>
          <a:lstStyle/>
          <a:p>
            <a:r>
              <a:rPr lang="en-US" b="1" dirty="0">
                <a:solidFill>
                  <a:srgbClr val="FF0000"/>
                </a:solidFill>
              </a:rPr>
              <a:t>Single aspect containing only pointcuts </a:t>
            </a:r>
          </a:p>
          <a:p>
            <a:r>
              <a:rPr lang="en-US" b="1" dirty="0">
                <a:solidFill>
                  <a:srgbClr val="FF0000"/>
                </a:solidFill>
              </a:rPr>
              <a:t>That define boundaries of regions</a:t>
            </a:r>
            <a:endParaRPr lang="sk-SK" b="1" dirty="0">
              <a:solidFill>
                <a:srgbClr val="FF0000"/>
              </a:solidFill>
            </a:endParaRPr>
          </a:p>
        </p:txBody>
      </p:sp>
      <p:sp>
        <p:nvSpPr>
          <p:cNvPr id="16" name="BlokTextu 15">
            <a:extLst>
              <a:ext uri="{FF2B5EF4-FFF2-40B4-BE49-F238E27FC236}">
                <a16:creationId xmlns:a16="http://schemas.microsoft.com/office/drawing/2014/main" id="{2862F86C-18CB-D767-40E7-815BD2414C44}"/>
              </a:ext>
            </a:extLst>
          </p:cNvPr>
          <p:cNvSpPr txBox="1"/>
          <p:nvPr/>
        </p:nvSpPr>
        <p:spPr>
          <a:xfrm>
            <a:off x="5256857" y="5231878"/>
            <a:ext cx="6999032" cy="1477328"/>
          </a:xfrm>
          <a:prstGeom prst="rect">
            <a:avLst/>
          </a:prstGeom>
          <a:noFill/>
        </p:spPr>
        <p:txBody>
          <a:bodyPr wrap="none" rtlCol="0">
            <a:spAutoFit/>
          </a:bodyPr>
          <a:lstStyle/>
          <a:p>
            <a:r>
              <a:rPr lang="en-US" dirty="0"/>
              <a:t>Source: </a:t>
            </a:r>
            <a:r>
              <a:rPr lang="sk-SK" b="0" i="0" dirty="0">
                <a:solidFill>
                  <a:srgbClr val="333333"/>
                </a:solidFill>
                <a:effectLst/>
                <a:latin typeface="HelveticaNeue Regular"/>
              </a:rPr>
              <a:t>R. </a:t>
            </a:r>
            <a:r>
              <a:rPr lang="sk-SK" b="0" i="0" dirty="0" err="1">
                <a:solidFill>
                  <a:srgbClr val="333333"/>
                </a:solidFill>
                <a:effectLst/>
                <a:latin typeface="HelveticaNeue Regular"/>
              </a:rPr>
              <a:t>Menkyna</a:t>
            </a:r>
            <a:r>
              <a:rPr lang="sk-SK" b="0" i="0" dirty="0">
                <a:solidFill>
                  <a:srgbClr val="333333"/>
                </a:solidFill>
                <a:effectLst/>
                <a:latin typeface="HelveticaNeue Regular"/>
              </a:rPr>
              <a:t>, V. </a:t>
            </a:r>
            <a:r>
              <a:rPr lang="sk-SK" b="0" i="0" dirty="0" err="1">
                <a:solidFill>
                  <a:srgbClr val="333333"/>
                </a:solidFill>
                <a:effectLst/>
                <a:latin typeface="HelveticaNeue Regular"/>
              </a:rPr>
              <a:t>Vranić</a:t>
            </a:r>
            <a:r>
              <a:rPr lang="sk-SK" b="0" i="0" dirty="0">
                <a:solidFill>
                  <a:srgbClr val="333333"/>
                </a:solidFill>
                <a:effectLst/>
                <a:latin typeface="HelveticaNeue Regular"/>
              </a:rPr>
              <a:t> and I. </a:t>
            </a:r>
            <a:r>
              <a:rPr lang="sk-SK" b="0" i="0" dirty="0" err="1">
                <a:solidFill>
                  <a:srgbClr val="333333"/>
                </a:solidFill>
                <a:effectLst/>
                <a:latin typeface="HelveticaNeue Regular"/>
              </a:rPr>
              <a:t>Polášek</a:t>
            </a:r>
            <a:r>
              <a:rPr lang="sk-SK" b="0" i="0" dirty="0">
                <a:solidFill>
                  <a:srgbClr val="333333"/>
                </a:solidFill>
                <a:effectLst/>
                <a:latin typeface="HelveticaNeue Regular"/>
              </a:rPr>
              <a:t>, "</a:t>
            </a:r>
            <a:r>
              <a:rPr lang="sk-SK" b="0" i="0" dirty="0" err="1">
                <a:solidFill>
                  <a:srgbClr val="333333"/>
                </a:solidFill>
                <a:effectLst/>
                <a:latin typeface="HelveticaNeue Regular"/>
              </a:rPr>
              <a:t>Composition</a:t>
            </a:r>
            <a:r>
              <a:rPr lang="sk-SK" b="0" i="0" dirty="0">
                <a:solidFill>
                  <a:srgbClr val="333333"/>
                </a:solidFill>
                <a:effectLst/>
                <a:latin typeface="HelveticaNeue Regular"/>
              </a:rPr>
              <a:t> and</a:t>
            </a:r>
            <a:endParaRPr lang="en-US" b="0" i="0" dirty="0">
              <a:solidFill>
                <a:srgbClr val="333333"/>
              </a:solidFill>
              <a:effectLst/>
              <a:latin typeface="HelveticaNeue Regular"/>
            </a:endParaRPr>
          </a:p>
          <a:p>
            <a:r>
              <a:rPr lang="sk-SK" b="0" i="0" dirty="0" err="1">
                <a:solidFill>
                  <a:srgbClr val="333333"/>
                </a:solidFill>
                <a:effectLst/>
                <a:latin typeface="HelveticaNeue Regular"/>
              </a:rPr>
              <a:t>categorization</a:t>
            </a:r>
            <a:r>
              <a:rPr lang="sk-SK" b="0" i="0" dirty="0">
                <a:solidFill>
                  <a:srgbClr val="333333"/>
                </a:solidFill>
                <a:effectLst/>
                <a:latin typeface="HelveticaNeue Regular"/>
              </a:rPr>
              <a:t> of </a:t>
            </a:r>
            <a:r>
              <a:rPr lang="sk-SK" b="0" i="0" dirty="0" err="1">
                <a:solidFill>
                  <a:srgbClr val="333333"/>
                </a:solidFill>
                <a:effectLst/>
                <a:latin typeface="HelveticaNeue Regular"/>
              </a:rPr>
              <a:t>aspect-oriented</a:t>
            </a:r>
            <a:r>
              <a:rPr lang="sk-SK" b="0" i="0" dirty="0">
                <a:solidFill>
                  <a:srgbClr val="333333"/>
                </a:solidFill>
                <a:effectLst/>
                <a:latin typeface="HelveticaNeue Regular"/>
              </a:rPr>
              <a:t> design </a:t>
            </a:r>
            <a:r>
              <a:rPr lang="sk-SK" b="0" i="0" dirty="0" err="1">
                <a:solidFill>
                  <a:srgbClr val="333333"/>
                </a:solidFill>
                <a:effectLst/>
                <a:latin typeface="HelveticaNeue Regular"/>
              </a:rPr>
              <a:t>patterns</a:t>
            </a:r>
            <a:r>
              <a:rPr lang="sk-SK" b="0" i="0" dirty="0">
                <a:solidFill>
                  <a:srgbClr val="333333"/>
                </a:solidFill>
                <a:effectLst/>
                <a:latin typeface="HelveticaNeue Regular"/>
              </a:rPr>
              <a:t>," </a:t>
            </a:r>
            <a:r>
              <a:rPr lang="sk-SK" b="0" i="1" dirty="0">
                <a:solidFill>
                  <a:srgbClr val="333333"/>
                </a:solidFill>
                <a:effectLst/>
                <a:latin typeface="HelveticaNeue Regular"/>
              </a:rPr>
              <a:t>2010 IEEE 8th </a:t>
            </a:r>
            <a:endParaRPr lang="en-US" b="0" i="1" dirty="0">
              <a:solidFill>
                <a:srgbClr val="333333"/>
              </a:solidFill>
              <a:effectLst/>
              <a:latin typeface="HelveticaNeue Regular"/>
            </a:endParaRPr>
          </a:p>
          <a:p>
            <a:r>
              <a:rPr lang="sk-SK" b="0" i="1" dirty="0">
                <a:solidFill>
                  <a:srgbClr val="333333"/>
                </a:solidFill>
                <a:effectLst/>
                <a:latin typeface="HelveticaNeue Regular"/>
              </a:rPr>
              <a:t>International </a:t>
            </a:r>
            <a:r>
              <a:rPr lang="sk-SK" b="0" i="1" dirty="0" err="1">
                <a:solidFill>
                  <a:srgbClr val="333333"/>
                </a:solidFill>
                <a:effectLst/>
                <a:latin typeface="HelveticaNeue Regular"/>
              </a:rPr>
              <a:t>Symposium</a:t>
            </a:r>
            <a:r>
              <a:rPr lang="sk-SK" b="0" i="1" dirty="0">
                <a:solidFill>
                  <a:srgbClr val="333333"/>
                </a:solidFill>
                <a:effectLst/>
                <a:latin typeface="HelveticaNeue Regular"/>
              </a:rPr>
              <a:t> on </a:t>
            </a:r>
            <a:r>
              <a:rPr lang="sk-SK" b="0" i="1" dirty="0" err="1">
                <a:solidFill>
                  <a:srgbClr val="333333"/>
                </a:solidFill>
                <a:effectLst/>
                <a:latin typeface="HelveticaNeue Regular"/>
              </a:rPr>
              <a:t>Applied</a:t>
            </a:r>
            <a:r>
              <a:rPr lang="sk-SK" b="0" i="1" dirty="0">
                <a:solidFill>
                  <a:srgbClr val="333333"/>
                </a:solidFill>
                <a:effectLst/>
                <a:latin typeface="HelveticaNeue Regular"/>
              </a:rPr>
              <a:t> </a:t>
            </a:r>
            <a:r>
              <a:rPr lang="sk-SK" b="0" i="1" dirty="0" err="1">
                <a:solidFill>
                  <a:srgbClr val="333333"/>
                </a:solidFill>
                <a:effectLst/>
                <a:latin typeface="HelveticaNeue Regular"/>
              </a:rPr>
              <a:t>Machine</a:t>
            </a:r>
            <a:r>
              <a:rPr lang="sk-SK" b="0" i="1" dirty="0">
                <a:solidFill>
                  <a:srgbClr val="333333"/>
                </a:solidFill>
                <a:effectLst/>
                <a:latin typeface="HelveticaNeue Regular"/>
              </a:rPr>
              <a:t> </a:t>
            </a:r>
            <a:r>
              <a:rPr lang="sk-SK" b="0" i="1" dirty="0" err="1">
                <a:solidFill>
                  <a:srgbClr val="333333"/>
                </a:solidFill>
                <a:effectLst/>
                <a:latin typeface="HelveticaNeue Regular"/>
              </a:rPr>
              <a:t>Intelligence</a:t>
            </a:r>
            <a:r>
              <a:rPr lang="sk-SK" b="0" i="1" dirty="0">
                <a:solidFill>
                  <a:srgbClr val="333333"/>
                </a:solidFill>
                <a:effectLst/>
                <a:latin typeface="HelveticaNeue Regular"/>
              </a:rPr>
              <a:t> and </a:t>
            </a:r>
            <a:endParaRPr lang="en-US" b="0" i="1" dirty="0">
              <a:solidFill>
                <a:srgbClr val="333333"/>
              </a:solidFill>
              <a:effectLst/>
              <a:latin typeface="HelveticaNeue Regular"/>
            </a:endParaRPr>
          </a:p>
          <a:p>
            <a:r>
              <a:rPr lang="sk-SK" b="0" i="1" dirty="0" err="1">
                <a:solidFill>
                  <a:srgbClr val="333333"/>
                </a:solidFill>
                <a:effectLst/>
                <a:latin typeface="HelveticaNeue Regular"/>
              </a:rPr>
              <a:t>Informatics</a:t>
            </a:r>
            <a:r>
              <a:rPr lang="sk-SK" b="0" i="1" dirty="0">
                <a:solidFill>
                  <a:srgbClr val="333333"/>
                </a:solidFill>
                <a:effectLst/>
                <a:latin typeface="HelveticaNeue Regular"/>
              </a:rPr>
              <a:t> (SAMI)</a:t>
            </a:r>
            <a:r>
              <a:rPr lang="sk-SK" b="0" i="0" dirty="0">
                <a:solidFill>
                  <a:srgbClr val="333333"/>
                </a:solidFill>
                <a:effectLst/>
                <a:latin typeface="HelveticaNeue Regular"/>
              </a:rPr>
              <a:t>, </a:t>
            </a:r>
            <a:r>
              <a:rPr lang="sk-SK" b="0" i="0" dirty="0" err="1">
                <a:solidFill>
                  <a:srgbClr val="333333"/>
                </a:solidFill>
                <a:effectLst/>
                <a:latin typeface="HelveticaNeue Regular"/>
              </a:rPr>
              <a:t>Herlany</a:t>
            </a:r>
            <a:r>
              <a:rPr lang="sk-SK" b="0" i="0" dirty="0">
                <a:solidFill>
                  <a:srgbClr val="333333"/>
                </a:solidFill>
                <a:effectLst/>
                <a:latin typeface="HelveticaNeue Regular"/>
              </a:rPr>
              <a:t>, Slovakia, 2010, </a:t>
            </a:r>
            <a:r>
              <a:rPr lang="sk-SK" b="0" i="0" dirty="0" err="1">
                <a:solidFill>
                  <a:srgbClr val="333333"/>
                </a:solidFill>
                <a:effectLst/>
                <a:latin typeface="HelveticaNeue Regular"/>
              </a:rPr>
              <a:t>pp</a:t>
            </a:r>
            <a:r>
              <a:rPr lang="sk-SK" b="0" i="0" dirty="0">
                <a:solidFill>
                  <a:srgbClr val="333333"/>
                </a:solidFill>
                <a:effectLst/>
                <a:latin typeface="HelveticaNeue Regular"/>
              </a:rPr>
              <a:t>. 129-134, </a:t>
            </a:r>
            <a:endParaRPr lang="en-US" b="0" i="0" dirty="0">
              <a:solidFill>
                <a:srgbClr val="333333"/>
              </a:solidFill>
              <a:effectLst/>
              <a:latin typeface="HelveticaNeue Regular"/>
            </a:endParaRPr>
          </a:p>
          <a:p>
            <a:r>
              <a:rPr lang="sk-SK" b="0" i="0" dirty="0" err="1">
                <a:solidFill>
                  <a:srgbClr val="333333"/>
                </a:solidFill>
                <a:effectLst/>
                <a:latin typeface="HelveticaNeue Regular"/>
              </a:rPr>
              <a:t>doi</a:t>
            </a:r>
            <a:r>
              <a:rPr lang="sk-SK" b="0" i="0" dirty="0">
                <a:solidFill>
                  <a:srgbClr val="333333"/>
                </a:solidFill>
                <a:effectLst/>
                <a:latin typeface="HelveticaNeue Regular"/>
              </a:rPr>
              <a:t>: 10.1109/SAMI.2010.5423751.</a:t>
            </a:r>
            <a:endParaRPr lang="sk-SK" dirty="0"/>
          </a:p>
        </p:txBody>
      </p:sp>
      <p:pic>
        <p:nvPicPr>
          <p:cNvPr id="8" name="Obrázok 7">
            <a:extLst>
              <a:ext uri="{FF2B5EF4-FFF2-40B4-BE49-F238E27FC236}">
                <a16:creationId xmlns:a16="http://schemas.microsoft.com/office/drawing/2014/main" id="{97E3AF5B-6922-7983-7FE9-795953149562}"/>
              </a:ext>
            </a:extLst>
          </p:cNvPr>
          <p:cNvPicPr>
            <a:picLocks noChangeAspect="1"/>
          </p:cNvPicPr>
          <p:nvPr/>
        </p:nvPicPr>
        <p:blipFill>
          <a:blip r:embed="rId2"/>
          <a:stretch>
            <a:fillRect/>
          </a:stretch>
        </p:blipFill>
        <p:spPr>
          <a:xfrm>
            <a:off x="5608748" y="1201414"/>
            <a:ext cx="6691071" cy="2664842"/>
          </a:xfrm>
          <a:prstGeom prst="rect">
            <a:avLst/>
          </a:prstGeom>
        </p:spPr>
      </p:pic>
      <p:sp>
        <p:nvSpPr>
          <p:cNvPr id="17" name="BlokTextu 16">
            <a:extLst>
              <a:ext uri="{FF2B5EF4-FFF2-40B4-BE49-F238E27FC236}">
                <a16:creationId xmlns:a16="http://schemas.microsoft.com/office/drawing/2014/main" id="{211045FA-60F5-7C79-3D21-F657F60D77EA}"/>
              </a:ext>
            </a:extLst>
          </p:cNvPr>
          <p:cNvSpPr txBox="1"/>
          <p:nvPr/>
        </p:nvSpPr>
        <p:spPr>
          <a:xfrm>
            <a:off x="871554" y="1772397"/>
            <a:ext cx="4737194" cy="646331"/>
          </a:xfrm>
          <a:prstGeom prst="rect">
            <a:avLst/>
          </a:prstGeom>
          <a:noFill/>
        </p:spPr>
        <p:txBody>
          <a:bodyPr wrap="none" rtlCol="0">
            <a:spAutoFit/>
          </a:bodyPr>
          <a:lstStyle/>
          <a:p>
            <a:r>
              <a:rPr lang="en-US" dirty="0"/>
              <a:t>-to restrict processing/modification only to </a:t>
            </a:r>
          </a:p>
          <a:p>
            <a:r>
              <a:rPr lang="en-US" dirty="0"/>
              <a:t>particular places</a:t>
            </a:r>
            <a:endParaRPr lang="sk-SK" dirty="0"/>
          </a:p>
        </p:txBody>
      </p:sp>
      <p:sp>
        <p:nvSpPr>
          <p:cNvPr id="9" name="BlokTextu 8">
            <a:extLst>
              <a:ext uri="{FF2B5EF4-FFF2-40B4-BE49-F238E27FC236}">
                <a16:creationId xmlns:a16="http://schemas.microsoft.com/office/drawing/2014/main" id="{8B33589E-D57D-D654-24EB-4B2A534D94C6}"/>
              </a:ext>
            </a:extLst>
          </p:cNvPr>
          <p:cNvSpPr txBox="1"/>
          <p:nvPr/>
        </p:nvSpPr>
        <p:spPr>
          <a:xfrm>
            <a:off x="599497" y="3379110"/>
            <a:ext cx="6922325" cy="954107"/>
          </a:xfrm>
          <a:prstGeom prst="rect">
            <a:avLst/>
          </a:prstGeom>
          <a:noFill/>
        </p:spPr>
        <p:txBody>
          <a:bodyPr wrap="square" rtlCol="0">
            <a:spAutoFit/>
          </a:bodyPr>
          <a:lstStyle/>
          <a:p>
            <a:r>
              <a:rPr lang="en-US" sz="2800" b="1" dirty="0">
                <a:solidFill>
                  <a:srgbClr val="00B050"/>
                </a:solidFill>
              </a:rPr>
              <a:t>Only regions in respective aspect will be redefined/changed</a:t>
            </a:r>
            <a:endParaRPr lang="sk-SK" sz="2800" b="1" dirty="0">
              <a:solidFill>
                <a:srgbClr val="00B050"/>
              </a:solidFill>
            </a:endParaRPr>
          </a:p>
        </p:txBody>
      </p:sp>
      <p:sp>
        <p:nvSpPr>
          <p:cNvPr id="18" name="Pravá zložená zátvorka 17">
            <a:extLst>
              <a:ext uri="{FF2B5EF4-FFF2-40B4-BE49-F238E27FC236}">
                <a16:creationId xmlns:a16="http://schemas.microsoft.com/office/drawing/2014/main" id="{A8F61F20-5463-2DDB-5961-8A871FBC1884}"/>
              </a:ext>
            </a:extLst>
          </p:cNvPr>
          <p:cNvSpPr/>
          <p:nvPr/>
        </p:nvSpPr>
        <p:spPr>
          <a:xfrm rot="5400000">
            <a:off x="9230656" y="1663729"/>
            <a:ext cx="583007" cy="4759552"/>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19" name="BlokTextu 18">
            <a:extLst>
              <a:ext uri="{FF2B5EF4-FFF2-40B4-BE49-F238E27FC236}">
                <a16:creationId xmlns:a16="http://schemas.microsoft.com/office/drawing/2014/main" id="{1AED1C89-4A70-69FD-75A4-A58AD21B0234}"/>
              </a:ext>
            </a:extLst>
          </p:cNvPr>
          <p:cNvSpPr txBox="1"/>
          <p:nvPr/>
        </p:nvSpPr>
        <p:spPr>
          <a:xfrm>
            <a:off x="871554" y="6228030"/>
            <a:ext cx="4203395" cy="461665"/>
          </a:xfrm>
          <a:prstGeom prst="rect">
            <a:avLst/>
          </a:prstGeom>
          <a:noFill/>
        </p:spPr>
        <p:txBody>
          <a:bodyPr wrap="none" rtlCol="0">
            <a:spAutoFit/>
          </a:bodyPr>
          <a:lstStyle/>
          <a:p>
            <a:r>
              <a:rPr lang="sk-SK" sz="2400" b="1" dirty="0" err="1"/>
              <a:t>within</a:t>
            </a:r>
            <a:r>
              <a:rPr lang="sk-SK" sz="2400" b="1" dirty="0"/>
              <a:t>()</a:t>
            </a:r>
            <a:r>
              <a:rPr lang="en-US" sz="2400" b="1" dirty="0"/>
              <a:t>  </a:t>
            </a:r>
            <a:r>
              <a:rPr lang="sk-SK" sz="2400" b="1" dirty="0"/>
              <a:t> </a:t>
            </a:r>
            <a:r>
              <a:rPr lang="sk-SK" sz="2400" dirty="0"/>
              <a:t>and</a:t>
            </a:r>
            <a:r>
              <a:rPr lang="en-US" sz="2400" dirty="0"/>
              <a:t>  </a:t>
            </a:r>
            <a:r>
              <a:rPr lang="sk-SK" sz="2400" dirty="0"/>
              <a:t> </a:t>
            </a:r>
            <a:r>
              <a:rPr lang="sk-SK" sz="2400" b="1" dirty="0" err="1"/>
              <a:t>withincode</a:t>
            </a:r>
            <a:r>
              <a:rPr lang="sk-SK" sz="2400" b="1" dirty="0"/>
              <a:t>()</a:t>
            </a:r>
          </a:p>
        </p:txBody>
      </p:sp>
      <p:sp>
        <p:nvSpPr>
          <p:cNvPr id="20" name="BlokTextu 19">
            <a:extLst>
              <a:ext uri="{FF2B5EF4-FFF2-40B4-BE49-F238E27FC236}">
                <a16:creationId xmlns:a16="http://schemas.microsoft.com/office/drawing/2014/main" id="{9452D4D3-3426-DE41-8F68-4B6A50A55FD2}"/>
              </a:ext>
            </a:extLst>
          </p:cNvPr>
          <p:cNvSpPr txBox="1"/>
          <p:nvPr/>
        </p:nvSpPr>
        <p:spPr>
          <a:xfrm>
            <a:off x="159125" y="5231878"/>
            <a:ext cx="4982660" cy="954107"/>
          </a:xfrm>
          <a:prstGeom prst="rect">
            <a:avLst/>
          </a:prstGeom>
          <a:noFill/>
        </p:spPr>
        <p:txBody>
          <a:bodyPr wrap="square" rtlCol="0">
            <a:spAutoFit/>
          </a:bodyPr>
          <a:lstStyle/>
          <a:p>
            <a:r>
              <a:rPr lang="en-US" sz="2800" b="1" dirty="0">
                <a:solidFill>
                  <a:srgbClr val="FF0000"/>
                </a:solidFill>
              </a:rPr>
              <a:t>Using pointcuts (primitives) based on lexical structure</a:t>
            </a:r>
            <a:endParaRPr lang="sk-SK" sz="2800" b="1" dirty="0">
              <a:solidFill>
                <a:srgbClr val="FF0000"/>
              </a:solidFill>
            </a:endParaRPr>
          </a:p>
        </p:txBody>
      </p:sp>
      <p:sp>
        <p:nvSpPr>
          <p:cNvPr id="21" name="Šípka: nadol 20">
            <a:extLst>
              <a:ext uri="{FF2B5EF4-FFF2-40B4-BE49-F238E27FC236}">
                <a16:creationId xmlns:a16="http://schemas.microsoft.com/office/drawing/2014/main" id="{21C9D52A-0696-F67D-18A6-66A810A8089F}"/>
              </a:ext>
            </a:extLst>
          </p:cNvPr>
          <p:cNvSpPr/>
          <p:nvPr/>
        </p:nvSpPr>
        <p:spPr>
          <a:xfrm rot="16200000">
            <a:off x="116114" y="6140640"/>
            <a:ext cx="701656" cy="7208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86733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99A3BFF7-12DD-2716-49A8-2759A4A97A39}"/>
              </a:ext>
            </a:extLst>
          </p:cNvPr>
          <p:cNvSpPr>
            <a:spLocks noGrp="1"/>
          </p:cNvSpPr>
          <p:nvPr>
            <p:ph type="title"/>
          </p:nvPr>
        </p:nvSpPr>
        <p:spPr>
          <a:xfrm>
            <a:off x="523097" y="316676"/>
            <a:ext cx="9769973" cy="1320800"/>
          </a:xfrm>
        </p:spPr>
        <p:txBody>
          <a:bodyPr>
            <a:noAutofit/>
          </a:bodyPr>
          <a:lstStyle/>
          <a:p>
            <a:r>
              <a:rPr lang="sk-SK" sz="6000" b="1" dirty="0" err="1"/>
              <a:t>Worker</a:t>
            </a:r>
            <a:r>
              <a:rPr lang="sk-SK" sz="6000" b="1" dirty="0"/>
              <a:t> </a:t>
            </a:r>
            <a:r>
              <a:rPr lang="sk-SK" sz="6000" b="1" dirty="0" err="1"/>
              <a:t>Object</a:t>
            </a:r>
            <a:r>
              <a:rPr lang="sk-SK" sz="6000" b="1" dirty="0"/>
              <a:t> </a:t>
            </a:r>
            <a:r>
              <a:rPr lang="sk-SK" sz="6000" b="1" dirty="0" err="1"/>
              <a:t>Creation</a:t>
            </a:r>
            <a:endParaRPr lang="sk-SK" sz="6000" b="1" dirty="0"/>
          </a:p>
        </p:txBody>
      </p:sp>
      <p:sp>
        <p:nvSpPr>
          <p:cNvPr id="5" name="BlokTextu 4">
            <a:extLst>
              <a:ext uri="{FF2B5EF4-FFF2-40B4-BE49-F238E27FC236}">
                <a16:creationId xmlns:a16="http://schemas.microsoft.com/office/drawing/2014/main" id="{21D1B784-8061-E9E8-CF39-46423B9C1FE7}"/>
              </a:ext>
            </a:extLst>
          </p:cNvPr>
          <p:cNvSpPr txBox="1"/>
          <p:nvPr/>
        </p:nvSpPr>
        <p:spPr>
          <a:xfrm>
            <a:off x="1809864" y="2283807"/>
            <a:ext cx="10160154" cy="1754326"/>
          </a:xfrm>
          <a:prstGeom prst="rect">
            <a:avLst/>
          </a:prstGeom>
          <a:noFill/>
        </p:spPr>
        <p:txBody>
          <a:bodyPr wrap="none" rtlCol="0">
            <a:spAutoFit/>
          </a:bodyPr>
          <a:lstStyle/>
          <a:p>
            <a:r>
              <a:rPr lang="en-US" sz="3600" b="1" dirty="0">
                <a:solidFill>
                  <a:srgbClr val="FF0000"/>
                </a:solidFill>
              </a:rPr>
              <a:t>A joint point has to be transferred to </a:t>
            </a:r>
          </a:p>
          <a:p>
            <a:r>
              <a:rPr lang="en-US" sz="3600" b="1" dirty="0">
                <a:solidFill>
                  <a:srgbClr val="FF0000"/>
                </a:solidFill>
              </a:rPr>
              <a:t>another context for execution</a:t>
            </a:r>
            <a:r>
              <a:rPr lang="en-US" sz="3600" b="1" dirty="0"/>
              <a:t>,</a:t>
            </a:r>
          </a:p>
          <a:p>
            <a:r>
              <a:rPr lang="en-US" sz="3600" b="1" dirty="0">
                <a:solidFill>
                  <a:srgbClr val="0070C0"/>
                </a:solidFill>
              </a:rPr>
              <a:t>but without transforming corresponding code.</a:t>
            </a:r>
            <a:endParaRPr lang="sk-SK" sz="3600" b="1" dirty="0">
              <a:solidFill>
                <a:srgbClr val="0070C0"/>
              </a:solidFill>
            </a:endParaRPr>
          </a:p>
        </p:txBody>
      </p:sp>
      <p:sp>
        <p:nvSpPr>
          <p:cNvPr id="2" name="BlokTextu 1">
            <a:extLst>
              <a:ext uri="{FF2B5EF4-FFF2-40B4-BE49-F238E27FC236}">
                <a16:creationId xmlns:a16="http://schemas.microsoft.com/office/drawing/2014/main" id="{18467276-9CC0-06FD-B722-8C251BBA3FC0}"/>
              </a:ext>
            </a:extLst>
          </p:cNvPr>
          <p:cNvSpPr txBox="1"/>
          <p:nvPr/>
        </p:nvSpPr>
        <p:spPr>
          <a:xfrm>
            <a:off x="347958" y="1529309"/>
            <a:ext cx="5657318" cy="646331"/>
          </a:xfrm>
          <a:prstGeom prst="rect">
            <a:avLst/>
          </a:prstGeom>
          <a:noFill/>
        </p:spPr>
        <p:txBody>
          <a:bodyPr wrap="none" rtlCol="0">
            <a:spAutoFit/>
          </a:bodyPr>
          <a:lstStyle/>
          <a:p>
            <a:r>
              <a:rPr lang="en-US" sz="3600" b="1" dirty="0"/>
              <a:t>CONTRADICTING FORCES:</a:t>
            </a:r>
            <a:endParaRPr lang="sk-SK" sz="3600" b="1" dirty="0"/>
          </a:p>
        </p:txBody>
      </p:sp>
      <p:sp>
        <p:nvSpPr>
          <p:cNvPr id="3" name="BlokTextu 2">
            <a:extLst>
              <a:ext uri="{FF2B5EF4-FFF2-40B4-BE49-F238E27FC236}">
                <a16:creationId xmlns:a16="http://schemas.microsoft.com/office/drawing/2014/main" id="{CC5BCFDA-AB4E-2BBC-84F2-6DDCBA4E0C27}"/>
              </a:ext>
            </a:extLst>
          </p:cNvPr>
          <p:cNvSpPr txBox="1"/>
          <p:nvPr/>
        </p:nvSpPr>
        <p:spPr>
          <a:xfrm>
            <a:off x="1088192" y="2137714"/>
            <a:ext cx="721672" cy="769441"/>
          </a:xfrm>
          <a:prstGeom prst="rect">
            <a:avLst/>
          </a:prstGeom>
          <a:noFill/>
        </p:spPr>
        <p:txBody>
          <a:bodyPr wrap="none" rtlCol="0">
            <a:spAutoFit/>
          </a:bodyPr>
          <a:lstStyle/>
          <a:p>
            <a:r>
              <a:rPr lang="en-US" sz="4400" b="1" dirty="0">
                <a:solidFill>
                  <a:srgbClr val="FF0000"/>
                </a:solidFill>
              </a:rPr>
              <a:t>1.</a:t>
            </a:r>
            <a:endParaRPr lang="sk-SK" sz="4400" b="1" dirty="0">
              <a:solidFill>
                <a:srgbClr val="FF0000"/>
              </a:solidFill>
            </a:endParaRPr>
          </a:p>
        </p:txBody>
      </p:sp>
      <p:sp>
        <p:nvSpPr>
          <p:cNvPr id="6" name="BlokTextu 5">
            <a:extLst>
              <a:ext uri="{FF2B5EF4-FFF2-40B4-BE49-F238E27FC236}">
                <a16:creationId xmlns:a16="http://schemas.microsoft.com/office/drawing/2014/main" id="{2E0E4AA9-582A-8BED-1FF6-9D4A20B99B7B}"/>
              </a:ext>
            </a:extLst>
          </p:cNvPr>
          <p:cNvSpPr txBox="1"/>
          <p:nvPr/>
        </p:nvSpPr>
        <p:spPr>
          <a:xfrm>
            <a:off x="1088192" y="3268692"/>
            <a:ext cx="721672" cy="769441"/>
          </a:xfrm>
          <a:prstGeom prst="rect">
            <a:avLst/>
          </a:prstGeom>
          <a:noFill/>
        </p:spPr>
        <p:txBody>
          <a:bodyPr wrap="none" rtlCol="0">
            <a:spAutoFit/>
          </a:bodyPr>
          <a:lstStyle/>
          <a:p>
            <a:r>
              <a:rPr lang="en-US" sz="4400" b="1" dirty="0">
                <a:solidFill>
                  <a:srgbClr val="0070C0"/>
                </a:solidFill>
              </a:rPr>
              <a:t>2.</a:t>
            </a:r>
            <a:endParaRPr lang="sk-SK" sz="4400" b="1" dirty="0">
              <a:solidFill>
                <a:srgbClr val="0070C0"/>
              </a:solidFill>
            </a:endParaRPr>
          </a:p>
        </p:txBody>
      </p:sp>
      <p:sp>
        <p:nvSpPr>
          <p:cNvPr id="7" name="BlokTextu 6">
            <a:extLst>
              <a:ext uri="{FF2B5EF4-FFF2-40B4-BE49-F238E27FC236}">
                <a16:creationId xmlns:a16="http://schemas.microsoft.com/office/drawing/2014/main" id="{ABE2E3B2-E91D-7459-8F8E-D9109EBBF589}"/>
              </a:ext>
            </a:extLst>
          </p:cNvPr>
          <p:cNvSpPr txBox="1"/>
          <p:nvPr/>
        </p:nvSpPr>
        <p:spPr>
          <a:xfrm>
            <a:off x="438682" y="4316060"/>
            <a:ext cx="4482317" cy="646331"/>
          </a:xfrm>
          <a:prstGeom prst="rect">
            <a:avLst/>
          </a:prstGeom>
          <a:noFill/>
        </p:spPr>
        <p:txBody>
          <a:bodyPr wrap="none" rtlCol="0">
            <a:spAutoFit/>
          </a:bodyPr>
          <a:lstStyle/>
          <a:p>
            <a:r>
              <a:rPr lang="en-US" sz="3600" b="1" dirty="0"/>
              <a:t>THEIR RESOLUTION:</a:t>
            </a:r>
            <a:endParaRPr lang="sk-SK" sz="3600" b="1" dirty="0"/>
          </a:p>
        </p:txBody>
      </p:sp>
      <p:sp>
        <p:nvSpPr>
          <p:cNvPr id="8" name="BlokTextu 7">
            <a:extLst>
              <a:ext uri="{FF2B5EF4-FFF2-40B4-BE49-F238E27FC236}">
                <a16:creationId xmlns:a16="http://schemas.microsoft.com/office/drawing/2014/main" id="{098CD0C9-914B-A055-AC97-D4E7444D792E}"/>
              </a:ext>
            </a:extLst>
          </p:cNvPr>
          <p:cNvSpPr txBox="1"/>
          <p:nvPr/>
        </p:nvSpPr>
        <p:spPr>
          <a:xfrm>
            <a:off x="1088192" y="4904203"/>
            <a:ext cx="10565713" cy="1754326"/>
          </a:xfrm>
          <a:prstGeom prst="rect">
            <a:avLst/>
          </a:prstGeom>
          <a:noFill/>
        </p:spPr>
        <p:txBody>
          <a:bodyPr wrap="none" rtlCol="0">
            <a:spAutoFit/>
          </a:bodyPr>
          <a:lstStyle/>
          <a:p>
            <a:r>
              <a:rPr lang="en-US" sz="3600" b="1" dirty="0">
                <a:solidFill>
                  <a:srgbClr val="C00000"/>
                </a:solidFill>
              </a:rPr>
              <a:t>Using threads with ability to execute particular </a:t>
            </a:r>
          </a:p>
          <a:p>
            <a:r>
              <a:rPr lang="en-US" sz="3600" b="1" dirty="0">
                <a:solidFill>
                  <a:srgbClr val="C00000"/>
                </a:solidFill>
              </a:rPr>
              <a:t>method/functionality (proceed() call) after </a:t>
            </a:r>
          </a:p>
          <a:p>
            <a:r>
              <a:rPr lang="en-US" sz="3600" b="1" dirty="0">
                <a:solidFill>
                  <a:srgbClr val="C00000"/>
                </a:solidFill>
              </a:rPr>
              <a:t>particular joint point is reached/executed.</a:t>
            </a:r>
            <a:endParaRPr lang="sk-SK" sz="3600" b="1" dirty="0">
              <a:solidFill>
                <a:srgbClr val="C00000"/>
              </a:solidFill>
            </a:endParaRPr>
          </a:p>
        </p:txBody>
      </p:sp>
    </p:spTree>
    <p:extLst>
      <p:ext uri="{BB962C8B-B14F-4D97-AF65-F5344CB8AC3E}">
        <p14:creationId xmlns:p14="http://schemas.microsoft.com/office/powerpoint/2010/main" val="4262878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33713C83-7AF0-E700-4A56-C56F6E218ADD}"/>
              </a:ext>
            </a:extLst>
          </p:cNvPr>
          <p:cNvPicPr>
            <a:picLocks noChangeAspect="1"/>
          </p:cNvPicPr>
          <p:nvPr/>
        </p:nvPicPr>
        <p:blipFill>
          <a:blip r:embed="rId2"/>
          <a:stretch>
            <a:fillRect/>
          </a:stretch>
        </p:blipFill>
        <p:spPr>
          <a:xfrm>
            <a:off x="108197" y="1093778"/>
            <a:ext cx="4991797" cy="4944165"/>
          </a:xfrm>
          <a:prstGeom prst="rect">
            <a:avLst/>
          </a:prstGeom>
        </p:spPr>
      </p:pic>
      <p:pic>
        <p:nvPicPr>
          <p:cNvPr id="7" name="Obrázok 6">
            <a:extLst>
              <a:ext uri="{FF2B5EF4-FFF2-40B4-BE49-F238E27FC236}">
                <a16:creationId xmlns:a16="http://schemas.microsoft.com/office/drawing/2014/main" id="{54319F0D-6466-EF95-A12F-AD235747E61D}"/>
              </a:ext>
            </a:extLst>
          </p:cNvPr>
          <p:cNvPicPr>
            <a:picLocks noChangeAspect="1"/>
          </p:cNvPicPr>
          <p:nvPr/>
        </p:nvPicPr>
        <p:blipFill>
          <a:blip r:embed="rId3"/>
          <a:stretch>
            <a:fillRect/>
          </a:stretch>
        </p:blipFill>
        <p:spPr>
          <a:xfrm>
            <a:off x="7733678" y="-24951"/>
            <a:ext cx="4458322" cy="2638793"/>
          </a:xfrm>
          <a:prstGeom prst="rect">
            <a:avLst/>
          </a:prstGeom>
        </p:spPr>
      </p:pic>
      <p:sp>
        <p:nvSpPr>
          <p:cNvPr id="2" name="Nadpis 1">
            <a:extLst>
              <a:ext uri="{FF2B5EF4-FFF2-40B4-BE49-F238E27FC236}">
                <a16:creationId xmlns:a16="http://schemas.microsoft.com/office/drawing/2014/main" id="{6ABFC3B6-F0FD-9E7F-8D41-5D409A4ED39C}"/>
              </a:ext>
            </a:extLst>
          </p:cNvPr>
          <p:cNvSpPr>
            <a:spLocks noGrp="1"/>
          </p:cNvSpPr>
          <p:nvPr>
            <p:ph type="title"/>
          </p:nvPr>
        </p:nvSpPr>
        <p:spPr>
          <a:xfrm>
            <a:off x="108197" y="137827"/>
            <a:ext cx="8596668" cy="1911902"/>
          </a:xfrm>
        </p:spPr>
        <p:txBody>
          <a:bodyPr>
            <a:normAutofit/>
          </a:bodyPr>
          <a:lstStyle/>
          <a:p>
            <a:r>
              <a:rPr lang="en-US" sz="6000" b="1" dirty="0"/>
              <a:t>Pattern Compositions</a:t>
            </a:r>
            <a:endParaRPr lang="sk-SK" sz="6000" b="1" dirty="0"/>
          </a:p>
        </p:txBody>
      </p:sp>
      <p:sp>
        <p:nvSpPr>
          <p:cNvPr id="10" name="BlokTextu 9">
            <a:extLst>
              <a:ext uri="{FF2B5EF4-FFF2-40B4-BE49-F238E27FC236}">
                <a16:creationId xmlns:a16="http://schemas.microsoft.com/office/drawing/2014/main" id="{D18D7DEC-728E-668A-531D-B685AFBEE753}"/>
              </a:ext>
            </a:extLst>
          </p:cNvPr>
          <p:cNvSpPr txBox="1"/>
          <p:nvPr/>
        </p:nvSpPr>
        <p:spPr>
          <a:xfrm>
            <a:off x="108197" y="5934670"/>
            <a:ext cx="12231089" cy="923330"/>
          </a:xfrm>
          <a:prstGeom prst="rect">
            <a:avLst/>
          </a:prstGeom>
          <a:noFill/>
        </p:spPr>
        <p:txBody>
          <a:bodyPr wrap="square" rtlCol="0">
            <a:spAutoFit/>
          </a:bodyPr>
          <a:lstStyle/>
          <a:p>
            <a:r>
              <a:rPr lang="en-US" dirty="0"/>
              <a:t>Source: </a:t>
            </a:r>
            <a:r>
              <a:rPr lang="sk-SK" b="0" i="0" dirty="0">
                <a:solidFill>
                  <a:srgbClr val="333333"/>
                </a:solidFill>
                <a:effectLst/>
                <a:latin typeface="HelveticaNeue Regular"/>
              </a:rPr>
              <a:t>R. </a:t>
            </a:r>
            <a:r>
              <a:rPr lang="sk-SK" b="0" i="0" dirty="0" err="1">
                <a:solidFill>
                  <a:srgbClr val="333333"/>
                </a:solidFill>
                <a:effectLst/>
                <a:latin typeface="HelveticaNeue Regular"/>
              </a:rPr>
              <a:t>Menkyna</a:t>
            </a:r>
            <a:r>
              <a:rPr lang="sk-SK" b="0" i="0" dirty="0">
                <a:solidFill>
                  <a:srgbClr val="333333"/>
                </a:solidFill>
                <a:effectLst/>
                <a:latin typeface="HelveticaNeue Regular"/>
              </a:rPr>
              <a:t>, V. </a:t>
            </a:r>
            <a:r>
              <a:rPr lang="sk-SK" b="0" i="0" dirty="0" err="1">
                <a:solidFill>
                  <a:srgbClr val="333333"/>
                </a:solidFill>
                <a:effectLst/>
                <a:latin typeface="HelveticaNeue Regular"/>
              </a:rPr>
              <a:t>Vranić</a:t>
            </a:r>
            <a:r>
              <a:rPr lang="sk-SK" b="0" i="0" dirty="0">
                <a:solidFill>
                  <a:srgbClr val="333333"/>
                </a:solidFill>
                <a:effectLst/>
                <a:latin typeface="HelveticaNeue Regular"/>
              </a:rPr>
              <a:t> and I. </a:t>
            </a:r>
            <a:r>
              <a:rPr lang="sk-SK" b="0" i="0" dirty="0" err="1">
                <a:solidFill>
                  <a:srgbClr val="333333"/>
                </a:solidFill>
                <a:effectLst/>
                <a:latin typeface="HelveticaNeue Regular"/>
              </a:rPr>
              <a:t>Polášek</a:t>
            </a:r>
            <a:r>
              <a:rPr lang="sk-SK" b="0" i="0" dirty="0">
                <a:solidFill>
                  <a:srgbClr val="333333"/>
                </a:solidFill>
                <a:effectLst/>
                <a:latin typeface="HelveticaNeue Regular"/>
              </a:rPr>
              <a:t>, "</a:t>
            </a:r>
            <a:r>
              <a:rPr lang="sk-SK" b="0" i="0" dirty="0" err="1">
                <a:solidFill>
                  <a:srgbClr val="333333"/>
                </a:solidFill>
                <a:effectLst/>
                <a:latin typeface="HelveticaNeue Regular"/>
              </a:rPr>
              <a:t>Composition</a:t>
            </a:r>
            <a:r>
              <a:rPr lang="sk-SK" b="0" i="0" dirty="0">
                <a:solidFill>
                  <a:srgbClr val="333333"/>
                </a:solidFill>
                <a:effectLst/>
                <a:latin typeface="HelveticaNeue Regular"/>
              </a:rPr>
              <a:t> and</a:t>
            </a:r>
            <a:r>
              <a:rPr lang="en-US" dirty="0">
                <a:solidFill>
                  <a:srgbClr val="333333"/>
                </a:solidFill>
                <a:latin typeface="HelveticaNeue Regular"/>
              </a:rPr>
              <a:t> </a:t>
            </a:r>
            <a:r>
              <a:rPr lang="sk-SK" b="0" i="0" dirty="0" err="1">
                <a:solidFill>
                  <a:srgbClr val="333333"/>
                </a:solidFill>
                <a:effectLst/>
                <a:latin typeface="HelveticaNeue Regular"/>
              </a:rPr>
              <a:t>categorization</a:t>
            </a:r>
            <a:r>
              <a:rPr lang="sk-SK" b="0" i="0" dirty="0">
                <a:solidFill>
                  <a:srgbClr val="333333"/>
                </a:solidFill>
                <a:effectLst/>
                <a:latin typeface="HelveticaNeue Regular"/>
              </a:rPr>
              <a:t> of </a:t>
            </a:r>
            <a:r>
              <a:rPr lang="sk-SK" b="0" i="0" dirty="0" err="1">
                <a:solidFill>
                  <a:srgbClr val="333333"/>
                </a:solidFill>
                <a:effectLst/>
                <a:latin typeface="HelveticaNeue Regular"/>
              </a:rPr>
              <a:t>aspect-oriented</a:t>
            </a:r>
            <a:r>
              <a:rPr lang="sk-SK" b="0" i="0" dirty="0">
                <a:solidFill>
                  <a:srgbClr val="333333"/>
                </a:solidFill>
                <a:effectLst/>
                <a:latin typeface="HelveticaNeue Regular"/>
              </a:rPr>
              <a:t> design </a:t>
            </a:r>
            <a:r>
              <a:rPr lang="sk-SK" b="0" i="0" dirty="0" err="1">
                <a:solidFill>
                  <a:srgbClr val="333333"/>
                </a:solidFill>
                <a:effectLst/>
                <a:latin typeface="HelveticaNeue Regular"/>
              </a:rPr>
              <a:t>patterns</a:t>
            </a:r>
            <a:r>
              <a:rPr lang="sk-SK" b="0" i="0" dirty="0">
                <a:solidFill>
                  <a:srgbClr val="333333"/>
                </a:solidFill>
                <a:effectLst/>
                <a:latin typeface="HelveticaNeue Regular"/>
              </a:rPr>
              <a:t>," </a:t>
            </a:r>
            <a:r>
              <a:rPr lang="sk-SK" b="0" i="1" dirty="0">
                <a:solidFill>
                  <a:srgbClr val="333333"/>
                </a:solidFill>
                <a:effectLst/>
                <a:latin typeface="HelveticaNeue Regular"/>
              </a:rPr>
              <a:t>2010 IEEE 8th International </a:t>
            </a:r>
            <a:r>
              <a:rPr lang="sk-SK" b="0" i="1" dirty="0" err="1">
                <a:solidFill>
                  <a:srgbClr val="333333"/>
                </a:solidFill>
                <a:effectLst/>
                <a:latin typeface="HelveticaNeue Regular"/>
              </a:rPr>
              <a:t>Symposium</a:t>
            </a:r>
            <a:r>
              <a:rPr lang="sk-SK" b="0" i="1" dirty="0">
                <a:solidFill>
                  <a:srgbClr val="333333"/>
                </a:solidFill>
                <a:effectLst/>
                <a:latin typeface="HelveticaNeue Regular"/>
              </a:rPr>
              <a:t> on </a:t>
            </a:r>
            <a:r>
              <a:rPr lang="sk-SK" b="0" i="1" dirty="0" err="1">
                <a:solidFill>
                  <a:srgbClr val="333333"/>
                </a:solidFill>
                <a:effectLst/>
                <a:latin typeface="HelveticaNeue Regular"/>
              </a:rPr>
              <a:t>Applied</a:t>
            </a:r>
            <a:r>
              <a:rPr lang="sk-SK" b="0" i="1" dirty="0">
                <a:solidFill>
                  <a:srgbClr val="333333"/>
                </a:solidFill>
                <a:effectLst/>
                <a:latin typeface="HelveticaNeue Regular"/>
              </a:rPr>
              <a:t> </a:t>
            </a:r>
            <a:r>
              <a:rPr lang="sk-SK" b="0" i="1" dirty="0" err="1">
                <a:solidFill>
                  <a:srgbClr val="333333"/>
                </a:solidFill>
                <a:effectLst/>
                <a:latin typeface="HelveticaNeue Regular"/>
              </a:rPr>
              <a:t>Machine</a:t>
            </a:r>
            <a:r>
              <a:rPr lang="sk-SK" b="0" i="1" dirty="0">
                <a:solidFill>
                  <a:srgbClr val="333333"/>
                </a:solidFill>
                <a:effectLst/>
                <a:latin typeface="HelveticaNeue Regular"/>
              </a:rPr>
              <a:t> </a:t>
            </a:r>
            <a:r>
              <a:rPr lang="sk-SK" b="0" i="1" dirty="0" err="1">
                <a:solidFill>
                  <a:srgbClr val="333333"/>
                </a:solidFill>
                <a:effectLst/>
                <a:latin typeface="HelveticaNeue Regular"/>
              </a:rPr>
              <a:t>Intelligence</a:t>
            </a:r>
            <a:r>
              <a:rPr lang="sk-SK" b="0" i="1" dirty="0">
                <a:solidFill>
                  <a:srgbClr val="333333"/>
                </a:solidFill>
                <a:effectLst/>
                <a:latin typeface="HelveticaNeue Regular"/>
              </a:rPr>
              <a:t> and </a:t>
            </a:r>
            <a:r>
              <a:rPr lang="sk-SK" b="0" i="1" dirty="0" err="1">
                <a:solidFill>
                  <a:srgbClr val="333333"/>
                </a:solidFill>
                <a:effectLst/>
                <a:latin typeface="HelveticaNeue Regular"/>
              </a:rPr>
              <a:t>Informatics</a:t>
            </a:r>
            <a:r>
              <a:rPr lang="sk-SK" b="0" i="1" dirty="0">
                <a:solidFill>
                  <a:srgbClr val="333333"/>
                </a:solidFill>
                <a:effectLst/>
                <a:latin typeface="HelveticaNeue Regular"/>
              </a:rPr>
              <a:t> (SAMI)</a:t>
            </a:r>
            <a:r>
              <a:rPr lang="sk-SK" b="0" i="0" dirty="0">
                <a:solidFill>
                  <a:srgbClr val="333333"/>
                </a:solidFill>
                <a:effectLst/>
                <a:latin typeface="HelveticaNeue Regular"/>
              </a:rPr>
              <a:t>, </a:t>
            </a:r>
            <a:r>
              <a:rPr lang="sk-SK" b="0" i="0" dirty="0" err="1">
                <a:solidFill>
                  <a:srgbClr val="333333"/>
                </a:solidFill>
                <a:effectLst/>
                <a:latin typeface="HelveticaNeue Regular"/>
              </a:rPr>
              <a:t>Herlany</a:t>
            </a:r>
            <a:r>
              <a:rPr lang="sk-SK" b="0" i="0" dirty="0">
                <a:solidFill>
                  <a:srgbClr val="333333"/>
                </a:solidFill>
                <a:effectLst/>
                <a:latin typeface="HelveticaNeue Regular"/>
              </a:rPr>
              <a:t>, Slovakia, 2010, </a:t>
            </a:r>
            <a:r>
              <a:rPr lang="sk-SK" b="0" i="0" dirty="0" err="1">
                <a:solidFill>
                  <a:srgbClr val="333333"/>
                </a:solidFill>
                <a:effectLst/>
                <a:latin typeface="HelveticaNeue Regular"/>
              </a:rPr>
              <a:t>pp</a:t>
            </a:r>
            <a:r>
              <a:rPr lang="sk-SK" b="0" i="0" dirty="0">
                <a:solidFill>
                  <a:srgbClr val="333333"/>
                </a:solidFill>
                <a:effectLst/>
                <a:latin typeface="HelveticaNeue Regular"/>
              </a:rPr>
              <a:t>. 129-134, </a:t>
            </a:r>
            <a:r>
              <a:rPr lang="sk-SK" b="0" i="0" dirty="0" err="1">
                <a:solidFill>
                  <a:srgbClr val="333333"/>
                </a:solidFill>
                <a:effectLst/>
                <a:latin typeface="HelveticaNeue Regular"/>
              </a:rPr>
              <a:t>doi</a:t>
            </a:r>
            <a:r>
              <a:rPr lang="sk-SK" b="0" i="0" dirty="0">
                <a:solidFill>
                  <a:srgbClr val="333333"/>
                </a:solidFill>
                <a:effectLst/>
                <a:latin typeface="HelveticaNeue Regular"/>
              </a:rPr>
              <a:t>: 10.1109/SAMI.2010.5423751.</a:t>
            </a:r>
            <a:endParaRPr lang="sk-SK" dirty="0"/>
          </a:p>
        </p:txBody>
      </p:sp>
      <p:pic>
        <p:nvPicPr>
          <p:cNvPr id="11" name="Obrázok 10">
            <a:extLst>
              <a:ext uri="{FF2B5EF4-FFF2-40B4-BE49-F238E27FC236}">
                <a16:creationId xmlns:a16="http://schemas.microsoft.com/office/drawing/2014/main" id="{7B096E09-0E2C-3929-7A0E-CC1912E4AC10}"/>
              </a:ext>
            </a:extLst>
          </p:cNvPr>
          <p:cNvPicPr>
            <a:picLocks noChangeAspect="1"/>
          </p:cNvPicPr>
          <p:nvPr/>
        </p:nvPicPr>
        <p:blipFill>
          <a:blip r:embed="rId4"/>
          <a:srcRect b="67895"/>
          <a:stretch/>
        </p:blipFill>
        <p:spPr>
          <a:xfrm>
            <a:off x="5263294" y="2562033"/>
            <a:ext cx="5684958" cy="1280691"/>
          </a:xfrm>
          <a:prstGeom prst="rect">
            <a:avLst/>
          </a:prstGeom>
        </p:spPr>
      </p:pic>
      <p:pic>
        <p:nvPicPr>
          <p:cNvPr id="9" name="Obrázok 8">
            <a:extLst>
              <a:ext uri="{FF2B5EF4-FFF2-40B4-BE49-F238E27FC236}">
                <a16:creationId xmlns:a16="http://schemas.microsoft.com/office/drawing/2014/main" id="{37EC5B24-529B-FF62-0FB8-FA8213BD3A2A}"/>
              </a:ext>
            </a:extLst>
          </p:cNvPr>
          <p:cNvPicPr>
            <a:picLocks noChangeAspect="1"/>
          </p:cNvPicPr>
          <p:nvPr/>
        </p:nvPicPr>
        <p:blipFill>
          <a:blip r:embed="rId4"/>
          <a:srcRect t="32105"/>
          <a:stretch/>
        </p:blipFill>
        <p:spPr>
          <a:xfrm>
            <a:off x="6607188" y="3225978"/>
            <a:ext cx="5584812" cy="2660669"/>
          </a:xfrm>
          <a:prstGeom prst="rect">
            <a:avLst/>
          </a:prstGeom>
        </p:spPr>
      </p:pic>
      <p:sp>
        <p:nvSpPr>
          <p:cNvPr id="12" name="BlokTextu 11">
            <a:extLst>
              <a:ext uri="{FF2B5EF4-FFF2-40B4-BE49-F238E27FC236}">
                <a16:creationId xmlns:a16="http://schemas.microsoft.com/office/drawing/2014/main" id="{CDEEC292-B7F4-B452-CD53-54177C4142B6}"/>
              </a:ext>
            </a:extLst>
          </p:cNvPr>
          <p:cNvSpPr txBox="1"/>
          <p:nvPr/>
        </p:nvSpPr>
        <p:spPr>
          <a:xfrm>
            <a:off x="3876234" y="1105552"/>
            <a:ext cx="3857444" cy="1200329"/>
          </a:xfrm>
          <a:prstGeom prst="rect">
            <a:avLst/>
          </a:prstGeom>
          <a:noFill/>
        </p:spPr>
        <p:txBody>
          <a:bodyPr wrap="square" rtlCol="0">
            <a:spAutoFit/>
          </a:bodyPr>
          <a:lstStyle/>
          <a:p>
            <a:r>
              <a:rPr lang="en-US" dirty="0"/>
              <a:t>Figure 8 shows how Cuckoo’s Egg may be applied to replace </a:t>
            </a:r>
          </a:p>
          <a:p>
            <a:r>
              <a:rPr lang="en-US" dirty="0" err="1"/>
              <a:t>OldClass</a:t>
            </a:r>
            <a:r>
              <a:rPr lang="en-US" dirty="0"/>
              <a:t> constructions with </a:t>
            </a:r>
            <a:r>
              <a:rPr lang="en-US" dirty="0" err="1"/>
              <a:t>NewClass</a:t>
            </a:r>
            <a:r>
              <a:rPr lang="en-US" dirty="0"/>
              <a:t> construction. </a:t>
            </a:r>
            <a:endParaRPr lang="sk-SK" dirty="0"/>
          </a:p>
        </p:txBody>
      </p:sp>
      <p:sp>
        <p:nvSpPr>
          <p:cNvPr id="13" name="Šípka: nadol 12">
            <a:extLst>
              <a:ext uri="{FF2B5EF4-FFF2-40B4-BE49-F238E27FC236}">
                <a16:creationId xmlns:a16="http://schemas.microsoft.com/office/drawing/2014/main" id="{D36A16E1-28AB-83E4-356A-2C2823452AD6}"/>
              </a:ext>
            </a:extLst>
          </p:cNvPr>
          <p:cNvSpPr/>
          <p:nvPr/>
        </p:nvSpPr>
        <p:spPr>
          <a:xfrm rot="15092741">
            <a:off x="7196737" y="1187223"/>
            <a:ext cx="528262" cy="9516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9651430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B7F67C-95C1-1E1F-91BB-30DFDD5C4BA6}"/>
              </a:ext>
            </a:extLst>
          </p:cNvPr>
          <p:cNvSpPr>
            <a:spLocks noGrp="1"/>
          </p:cNvSpPr>
          <p:nvPr>
            <p:ph type="title"/>
          </p:nvPr>
        </p:nvSpPr>
        <p:spPr>
          <a:xfrm>
            <a:off x="235477" y="156238"/>
            <a:ext cx="8596668" cy="1320800"/>
          </a:xfrm>
        </p:spPr>
        <p:txBody>
          <a:bodyPr>
            <a:normAutofit/>
          </a:bodyPr>
          <a:lstStyle/>
          <a:p>
            <a:r>
              <a:rPr lang="sk-SK" sz="6000" b="1" dirty="0" err="1"/>
              <a:t>References</a:t>
            </a:r>
            <a:endParaRPr lang="sk-SK" sz="6000" b="1" dirty="0"/>
          </a:p>
        </p:txBody>
      </p:sp>
      <p:sp>
        <p:nvSpPr>
          <p:cNvPr id="4" name="Rectangle 1">
            <a:extLst>
              <a:ext uri="{FF2B5EF4-FFF2-40B4-BE49-F238E27FC236}">
                <a16:creationId xmlns:a16="http://schemas.microsoft.com/office/drawing/2014/main" id="{47B127DA-5E4D-68D6-8851-F55476A6E3FA}"/>
              </a:ext>
            </a:extLst>
          </p:cNvPr>
          <p:cNvSpPr>
            <a:spLocks noChangeArrowheads="1"/>
          </p:cNvSpPr>
          <p:nvPr/>
        </p:nvSpPr>
        <p:spPr bwMode="auto">
          <a:xfrm>
            <a:off x="859168" y="1197198"/>
            <a:ext cx="8849428" cy="53553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b="1" i="0" u="none" strike="noStrike" cap="none" normalizeH="0" baseline="0" dirty="0" err="1">
                <a:ln>
                  <a:noFill/>
                </a:ln>
                <a:solidFill>
                  <a:srgbClr val="212529"/>
                </a:solidFill>
                <a:effectLst/>
                <a:latin typeface="Domine"/>
              </a:rPr>
              <a:t>Patterns</a:t>
            </a:r>
            <a:r>
              <a:rPr kumimoji="0" lang="sk-SK" altLang="sk-SK" b="1" i="0" u="none" strike="noStrike" cap="none" normalizeH="0" baseline="0" dirty="0">
                <a:ln>
                  <a:noFill/>
                </a:ln>
                <a:solidFill>
                  <a:srgbClr val="212529"/>
                </a:solidFill>
                <a:effectLst/>
                <a:latin typeface="Domine"/>
              </a:rPr>
              <a:t> in </a:t>
            </a:r>
            <a:r>
              <a:rPr kumimoji="0" lang="sk-SK" altLang="sk-SK" b="1" i="0" u="none" strike="noStrike" cap="none" normalizeH="0" baseline="0" dirty="0" err="1">
                <a:ln>
                  <a:noFill/>
                </a:ln>
                <a:solidFill>
                  <a:srgbClr val="212529"/>
                </a:solidFill>
                <a:effectLst/>
                <a:latin typeface="Domine"/>
              </a:rPr>
              <a:t>AspectJ</a:t>
            </a:r>
            <a:r>
              <a:rPr kumimoji="0" lang="sk-SK" altLang="sk-SK" b="1" i="0" u="none" strike="noStrike" cap="none" normalizeH="0" baseline="0" dirty="0">
                <a:ln>
                  <a:noFill/>
                </a:ln>
                <a:solidFill>
                  <a:srgbClr val="212529"/>
                </a:solidFill>
                <a:effectLst/>
                <a:latin typeface="Domine"/>
              </a:rPr>
              <a:t> - 8. </a:t>
            </a:r>
            <a:r>
              <a:rPr kumimoji="0" lang="sk-SK" altLang="sk-SK" b="1" i="0" u="none" strike="noStrike" cap="none" normalizeH="0" baseline="0" dirty="0" err="1">
                <a:ln>
                  <a:noFill/>
                </a:ln>
                <a:solidFill>
                  <a:srgbClr val="212529"/>
                </a:solidFill>
                <a:effectLst/>
                <a:latin typeface="Domine"/>
              </a:rPr>
              <a:t>chapter</a:t>
            </a:r>
            <a:r>
              <a:rPr kumimoji="0" lang="sk-SK" altLang="sk-SK" b="1" i="0" u="none" strike="noStrike" cap="none" normalizeH="0" baseline="0" dirty="0">
                <a:ln>
                  <a:noFill/>
                </a:ln>
                <a:solidFill>
                  <a:srgbClr val="212529"/>
                </a:solidFill>
                <a:effectLst/>
                <a:latin typeface="Domine"/>
              </a:rPr>
              <a:t>:</a:t>
            </a:r>
            <a:r>
              <a:rPr kumimoji="0" lang="sk-SK" altLang="sk-SK" b="0" i="0" u="none" strike="noStrike" cap="none" normalizeH="0" baseline="0" dirty="0">
                <a:ln>
                  <a:noFill/>
                </a:ln>
                <a:solidFill>
                  <a:srgbClr val="212529"/>
                </a:solidFill>
                <a:effectLst/>
                <a:latin typeface="Domine"/>
              </a:rPr>
              <a:t> </a:t>
            </a:r>
            <a:r>
              <a:rPr kumimoji="0" lang="sk-SK" altLang="sk-SK" b="0" i="0" u="sng" strike="noStrike" cap="none" normalizeH="0" baseline="0" dirty="0" err="1">
                <a:ln>
                  <a:noFill/>
                </a:ln>
                <a:solidFill>
                  <a:srgbClr val="212529"/>
                </a:solidFill>
                <a:effectLst/>
                <a:latin typeface="Domine"/>
                <a:hlinkClick r:id="rId2"/>
              </a:rPr>
              <a:t>The</a:t>
            </a:r>
            <a:r>
              <a:rPr kumimoji="0" lang="sk-SK" altLang="sk-SK" b="0" i="0" u="sng" strike="noStrike" cap="none" normalizeH="0" baseline="0" dirty="0">
                <a:ln>
                  <a:noFill/>
                </a:ln>
                <a:solidFill>
                  <a:srgbClr val="212529"/>
                </a:solidFill>
                <a:effectLst/>
                <a:latin typeface="Domine"/>
                <a:hlinkClick r:id="rId2"/>
              </a:rPr>
              <a:t> </a:t>
            </a:r>
            <a:r>
              <a:rPr kumimoji="0" lang="sk-SK" altLang="sk-SK" b="0" i="0" u="sng" strike="noStrike" cap="none" normalizeH="0" baseline="0" dirty="0" err="1">
                <a:ln>
                  <a:noFill/>
                </a:ln>
                <a:solidFill>
                  <a:srgbClr val="212529"/>
                </a:solidFill>
                <a:effectLst/>
                <a:latin typeface="Domine"/>
                <a:hlinkClick r:id="rId2"/>
              </a:rPr>
              <a:t>AspectJ</a:t>
            </a:r>
            <a:r>
              <a:rPr kumimoji="0" lang="sk-SK" altLang="sk-SK" b="0" i="0" u="sng" strike="noStrike" cap="none" normalizeH="0" baseline="0" dirty="0">
                <a:ln>
                  <a:noFill/>
                </a:ln>
                <a:solidFill>
                  <a:srgbClr val="212529"/>
                </a:solidFill>
                <a:effectLst/>
                <a:latin typeface="Domine"/>
                <a:hlinkClick r:id="rId2"/>
              </a:rPr>
              <a:t> in </a:t>
            </a:r>
            <a:r>
              <a:rPr kumimoji="0" lang="sk-SK" altLang="sk-SK" b="0" i="0" u="sng" strike="noStrike" cap="none" normalizeH="0" baseline="0" dirty="0" err="1">
                <a:ln>
                  <a:noFill/>
                </a:ln>
                <a:solidFill>
                  <a:srgbClr val="212529"/>
                </a:solidFill>
                <a:effectLst/>
                <a:latin typeface="Domine"/>
                <a:hlinkClick r:id="rId2"/>
              </a:rPr>
              <a:t>Action</a:t>
            </a:r>
            <a:r>
              <a:rPr kumimoji="0" lang="sk-SK" altLang="sk-SK" b="0" i="0" u="none" strike="noStrike" cap="none" normalizeH="0" baseline="0" dirty="0">
                <a:ln>
                  <a:noFill/>
                </a:ln>
                <a:solidFill>
                  <a:srgbClr val="212529"/>
                </a:solidFill>
                <a:effectLst/>
                <a:latin typeface="Domine"/>
              </a:rPr>
              <a:t> </a:t>
            </a:r>
            <a:r>
              <a:rPr kumimoji="0" lang="sk-SK" altLang="sk-SK" b="0" i="1" u="none" strike="noStrike" cap="none" normalizeH="0" baseline="0" dirty="0" err="1">
                <a:ln>
                  <a:noFill/>
                </a:ln>
                <a:solidFill>
                  <a:srgbClr val="212529"/>
                </a:solidFill>
                <a:effectLst/>
                <a:latin typeface="Domine"/>
              </a:rPr>
              <a:t>Laddad</a:t>
            </a:r>
            <a:r>
              <a:rPr kumimoji="0" lang="sk-SK" altLang="sk-SK" b="0" i="1" u="none" strike="noStrike" cap="none" normalizeH="0" baseline="0" dirty="0">
                <a:ln>
                  <a:noFill/>
                </a:ln>
                <a:solidFill>
                  <a:srgbClr val="212529"/>
                </a:solidFill>
                <a:effectLst/>
                <a:latin typeface="Domine"/>
              </a:rPr>
              <a:t>, </a:t>
            </a:r>
            <a:r>
              <a:rPr kumimoji="0" lang="sk-SK" altLang="sk-SK" b="0" i="1" u="none" strike="noStrike" cap="none" normalizeH="0" baseline="0" dirty="0" err="1">
                <a:ln>
                  <a:noFill/>
                </a:ln>
                <a:solidFill>
                  <a:srgbClr val="212529"/>
                </a:solidFill>
                <a:effectLst/>
                <a:latin typeface="Domine"/>
              </a:rPr>
              <a:t>Ramnivas</a:t>
            </a:r>
            <a:r>
              <a:rPr kumimoji="0" lang="sk-SK" altLang="sk-SK" b="0" i="1" u="none" strike="noStrike" cap="none" normalizeH="0" baseline="0" dirty="0">
                <a:ln>
                  <a:noFill/>
                </a:ln>
                <a:solidFill>
                  <a:srgbClr val="212529"/>
                </a:solidFill>
                <a:effectLst/>
                <a:latin typeface="Domine"/>
              </a:rPr>
              <a:t>, 2003. </a:t>
            </a:r>
            <a:r>
              <a:rPr kumimoji="0" lang="sk-SK" altLang="sk-SK" b="0" i="1" u="none" strike="noStrike" cap="none" normalizeH="0" baseline="0" dirty="0" err="1">
                <a:ln>
                  <a:noFill/>
                </a:ln>
                <a:solidFill>
                  <a:srgbClr val="212529"/>
                </a:solidFill>
                <a:effectLst/>
                <a:latin typeface="Domine"/>
              </a:rPr>
              <a:t>AspectJ</a:t>
            </a:r>
            <a:r>
              <a:rPr kumimoji="0" lang="sk-SK" altLang="sk-SK" b="0" i="1" u="none" strike="noStrike" cap="none" normalizeH="0" baseline="0" dirty="0">
                <a:ln>
                  <a:noFill/>
                </a:ln>
                <a:solidFill>
                  <a:srgbClr val="212529"/>
                </a:solidFill>
                <a:effectLst/>
                <a:latin typeface="Domine"/>
              </a:rPr>
              <a:t> in </a:t>
            </a:r>
            <a:r>
              <a:rPr kumimoji="0" lang="sk-SK" altLang="sk-SK" b="0" i="1" u="none" strike="noStrike" cap="none" normalizeH="0" baseline="0" dirty="0" err="1">
                <a:ln>
                  <a:noFill/>
                </a:ln>
                <a:solidFill>
                  <a:srgbClr val="212529"/>
                </a:solidFill>
                <a:effectLst/>
                <a:latin typeface="Domine"/>
              </a:rPr>
              <a:t>action</a:t>
            </a:r>
            <a:r>
              <a:rPr kumimoji="0" lang="sk-SK" altLang="sk-SK" b="0" i="1" u="none" strike="noStrike" cap="none" normalizeH="0" baseline="0" dirty="0">
                <a:ln>
                  <a:noFill/>
                </a:ln>
                <a:solidFill>
                  <a:srgbClr val="212529"/>
                </a:solidFill>
                <a:effectLst/>
                <a:latin typeface="Domine"/>
              </a:rPr>
              <a:t>: </a:t>
            </a:r>
            <a:r>
              <a:rPr kumimoji="0" lang="sk-SK" altLang="sk-SK" b="0" i="1" u="none" strike="noStrike" cap="none" normalizeH="0" baseline="0" dirty="0" err="1">
                <a:ln>
                  <a:noFill/>
                </a:ln>
                <a:solidFill>
                  <a:srgbClr val="212529"/>
                </a:solidFill>
                <a:effectLst/>
                <a:latin typeface="Domine"/>
              </a:rPr>
              <a:t>practical</a:t>
            </a:r>
            <a:r>
              <a:rPr kumimoji="0" lang="sk-SK" altLang="sk-SK" b="0" i="1" u="none" strike="noStrike" cap="none" normalizeH="0" baseline="0" dirty="0">
                <a:ln>
                  <a:noFill/>
                </a:ln>
                <a:solidFill>
                  <a:srgbClr val="212529"/>
                </a:solidFill>
                <a:effectLst/>
                <a:latin typeface="Domine"/>
              </a:rPr>
              <a:t> </a:t>
            </a:r>
            <a:r>
              <a:rPr kumimoji="0" lang="sk-SK" altLang="sk-SK" b="0" i="1" u="none" strike="noStrike" cap="none" normalizeH="0" baseline="0" dirty="0" err="1">
                <a:ln>
                  <a:noFill/>
                </a:ln>
                <a:solidFill>
                  <a:srgbClr val="212529"/>
                </a:solidFill>
                <a:effectLst/>
                <a:latin typeface="Domine"/>
              </a:rPr>
              <a:t>aspect-oriented</a:t>
            </a:r>
            <a:r>
              <a:rPr kumimoji="0" lang="sk-SK" altLang="sk-SK" b="0" i="1" u="none" strike="noStrike" cap="none" normalizeH="0" baseline="0" dirty="0">
                <a:ln>
                  <a:noFill/>
                </a:ln>
                <a:solidFill>
                  <a:srgbClr val="212529"/>
                </a:solidFill>
                <a:effectLst/>
                <a:latin typeface="Domine"/>
              </a:rPr>
              <a:t> </a:t>
            </a:r>
            <a:r>
              <a:rPr kumimoji="0" lang="sk-SK" altLang="sk-SK" b="0" i="1" u="none" strike="noStrike" cap="none" normalizeH="0" baseline="0" dirty="0" err="1">
                <a:ln>
                  <a:noFill/>
                </a:ln>
                <a:solidFill>
                  <a:srgbClr val="212529"/>
                </a:solidFill>
                <a:effectLst/>
                <a:latin typeface="Domine"/>
              </a:rPr>
              <a:t>programming</a:t>
            </a:r>
            <a:r>
              <a:rPr kumimoji="0" lang="sk-SK" altLang="sk-SK" b="0" i="1" u="none" strike="noStrike" cap="none" normalizeH="0" baseline="0" dirty="0">
                <a:ln>
                  <a:noFill/>
                </a:ln>
                <a:solidFill>
                  <a:srgbClr val="212529"/>
                </a:solidFill>
                <a:effectLst/>
                <a:latin typeface="Domine"/>
              </a:rPr>
              <a:t>. Greenwich, CT: </a:t>
            </a:r>
            <a:r>
              <a:rPr kumimoji="0" lang="sk-SK" altLang="sk-SK" b="0" i="1" u="none" strike="noStrike" cap="none" normalizeH="0" baseline="0" dirty="0" err="1">
                <a:ln>
                  <a:noFill/>
                </a:ln>
                <a:solidFill>
                  <a:srgbClr val="212529"/>
                </a:solidFill>
                <a:effectLst/>
                <a:latin typeface="Domine"/>
              </a:rPr>
              <a:t>Manning</a:t>
            </a:r>
            <a:r>
              <a:rPr kumimoji="0" lang="sk-SK" altLang="sk-SK" b="0" i="1" u="none" strike="noStrike" cap="none" normalizeH="0" baseline="0" dirty="0">
                <a:ln>
                  <a:noFill/>
                </a:ln>
                <a:solidFill>
                  <a:srgbClr val="212529"/>
                </a:solidFill>
                <a:effectLst/>
                <a:latin typeface="Domine"/>
              </a:rPr>
              <a:t>. ISBN 978-1-930110-93-9.</a:t>
            </a:r>
            <a:endParaRPr kumimoji="0" lang="sk-SK" altLang="sk-SK"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b="1" i="0" u="none" strike="noStrike" cap="none" normalizeH="0" baseline="0" dirty="0" err="1">
                <a:ln>
                  <a:noFill/>
                </a:ln>
                <a:solidFill>
                  <a:srgbClr val="212529"/>
                </a:solidFill>
                <a:effectLst/>
                <a:latin typeface="Domine"/>
              </a:rPr>
              <a:t>Aspect-oriented</a:t>
            </a:r>
            <a:r>
              <a:rPr kumimoji="0" lang="sk-SK" altLang="sk-SK" b="1" i="0" u="none" strike="noStrike" cap="none" normalizeH="0" baseline="0" dirty="0">
                <a:ln>
                  <a:noFill/>
                </a:ln>
                <a:solidFill>
                  <a:srgbClr val="212529"/>
                </a:solidFill>
                <a:effectLst/>
                <a:latin typeface="Domine"/>
              </a:rPr>
              <a:t> </a:t>
            </a:r>
            <a:r>
              <a:rPr kumimoji="0" lang="sk-SK" altLang="sk-SK" b="1" i="0" u="none" strike="noStrike" cap="none" normalizeH="0" baseline="0" dirty="0" err="1">
                <a:ln>
                  <a:noFill/>
                </a:ln>
                <a:solidFill>
                  <a:srgbClr val="212529"/>
                </a:solidFill>
                <a:effectLst/>
                <a:latin typeface="Domine"/>
              </a:rPr>
              <a:t>recreation</a:t>
            </a:r>
            <a:r>
              <a:rPr kumimoji="0" lang="sk-SK" altLang="sk-SK" b="1" i="0" u="none" strike="noStrike" cap="none" normalizeH="0" baseline="0" dirty="0">
                <a:ln>
                  <a:noFill/>
                </a:ln>
                <a:solidFill>
                  <a:srgbClr val="212529"/>
                </a:solidFill>
                <a:effectLst/>
                <a:latin typeface="Domine"/>
              </a:rPr>
              <a:t> of </a:t>
            </a:r>
            <a:r>
              <a:rPr kumimoji="0" lang="sk-SK" altLang="sk-SK" b="1" i="0" u="none" strike="noStrike" cap="none" normalizeH="0" baseline="0" dirty="0" err="1">
                <a:ln>
                  <a:noFill/>
                </a:ln>
                <a:solidFill>
                  <a:srgbClr val="212529"/>
                </a:solidFill>
                <a:effectLst/>
                <a:latin typeface="Domine"/>
              </a:rPr>
              <a:t>Observer</a:t>
            </a:r>
            <a:r>
              <a:rPr kumimoji="0" lang="sk-SK" altLang="sk-SK" b="1" i="0" u="none" strike="noStrike" cap="none" normalizeH="0" baseline="0" dirty="0">
                <a:ln>
                  <a:noFill/>
                </a:ln>
                <a:solidFill>
                  <a:srgbClr val="212529"/>
                </a:solidFill>
                <a:effectLst/>
                <a:latin typeface="Domine"/>
              </a:rPr>
              <a:t> design </a:t>
            </a:r>
            <a:r>
              <a:rPr kumimoji="0" lang="sk-SK" altLang="sk-SK" b="1" i="0" u="none" strike="noStrike" cap="none" normalizeH="0" baseline="0" dirty="0" err="1">
                <a:ln>
                  <a:noFill/>
                </a:ln>
                <a:solidFill>
                  <a:srgbClr val="212529"/>
                </a:solidFill>
                <a:effectLst/>
                <a:latin typeface="Domine"/>
              </a:rPr>
              <a:t>pattern</a:t>
            </a:r>
            <a:r>
              <a:rPr kumimoji="0" lang="sk-SK" altLang="sk-SK" b="1" i="0" u="none" strike="noStrike" cap="none" normalizeH="0" baseline="0" dirty="0">
                <a:ln>
                  <a:noFill/>
                </a:ln>
                <a:solidFill>
                  <a:srgbClr val="212529"/>
                </a:solidFill>
                <a:effectLst/>
                <a:latin typeface="Domine"/>
              </a:rPr>
              <a:t>:</a:t>
            </a:r>
            <a:r>
              <a:rPr kumimoji="0" lang="sk-SK" altLang="sk-SK" b="0" i="0" u="none" strike="noStrike" cap="none" normalizeH="0" baseline="0" dirty="0">
                <a:ln>
                  <a:noFill/>
                </a:ln>
                <a:solidFill>
                  <a:srgbClr val="212529"/>
                </a:solidFill>
                <a:effectLst/>
                <a:latin typeface="Domine"/>
              </a:rPr>
              <a:t> </a:t>
            </a:r>
            <a:r>
              <a:rPr kumimoji="0" lang="sk-SK" altLang="sk-SK" b="0" i="1" u="none" strike="noStrike" cap="none" normalizeH="0" baseline="0" dirty="0">
                <a:ln>
                  <a:noFill/>
                </a:ln>
                <a:solidFill>
                  <a:srgbClr val="212529"/>
                </a:solidFill>
                <a:effectLst/>
                <a:latin typeface="Domine"/>
              </a:rPr>
              <a:t>E. </a:t>
            </a:r>
            <a:r>
              <a:rPr kumimoji="0" lang="sk-SK" altLang="sk-SK" b="0" i="1" u="none" strike="noStrike" cap="none" normalizeH="0" baseline="0" dirty="0" err="1">
                <a:ln>
                  <a:noFill/>
                </a:ln>
                <a:solidFill>
                  <a:srgbClr val="212529"/>
                </a:solidFill>
                <a:effectLst/>
                <a:latin typeface="Domine"/>
              </a:rPr>
              <a:t>Piveta</a:t>
            </a:r>
            <a:r>
              <a:rPr kumimoji="0" lang="sk-SK" altLang="sk-SK" b="0" i="1" u="none" strike="noStrike" cap="none" normalizeH="0" baseline="0" dirty="0">
                <a:ln>
                  <a:noFill/>
                </a:ln>
                <a:solidFill>
                  <a:srgbClr val="212529"/>
                </a:solidFill>
                <a:effectLst/>
                <a:latin typeface="Domine"/>
              </a:rPr>
              <a:t> and L. </a:t>
            </a:r>
            <a:r>
              <a:rPr kumimoji="0" lang="sk-SK" altLang="sk-SK" b="0" i="1" u="none" strike="noStrike" cap="none" normalizeH="0" baseline="0" dirty="0" err="1">
                <a:ln>
                  <a:noFill/>
                </a:ln>
                <a:solidFill>
                  <a:srgbClr val="212529"/>
                </a:solidFill>
                <a:effectLst/>
                <a:latin typeface="Domine"/>
              </a:rPr>
              <a:t>Zancanella</a:t>
            </a:r>
            <a:r>
              <a:rPr kumimoji="0" lang="sk-SK" altLang="sk-SK" b="0" i="1" u="none" strike="noStrike" cap="none" normalizeH="0" baseline="0" dirty="0">
                <a:ln>
                  <a:noFill/>
                </a:ln>
                <a:solidFill>
                  <a:srgbClr val="212529"/>
                </a:solidFill>
                <a:effectLst/>
                <a:latin typeface="Domine"/>
              </a:rPr>
              <a:t>, “</a:t>
            </a:r>
            <a:r>
              <a:rPr kumimoji="0" lang="sk-SK" altLang="sk-SK" b="0" i="1" u="none" strike="noStrike" cap="none" normalizeH="0" baseline="0" dirty="0" err="1">
                <a:ln>
                  <a:noFill/>
                </a:ln>
                <a:solidFill>
                  <a:srgbClr val="212529"/>
                </a:solidFill>
                <a:effectLst/>
                <a:latin typeface="Domine"/>
              </a:rPr>
              <a:t>Observer</a:t>
            </a:r>
            <a:r>
              <a:rPr kumimoji="0" lang="sk-SK" altLang="sk-SK" b="0" i="1" u="none" strike="noStrike" cap="none" normalizeH="0" baseline="0" dirty="0">
                <a:ln>
                  <a:noFill/>
                </a:ln>
                <a:solidFill>
                  <a:srgbClr val="212529"/>
                </a:solidFill>
                <a:effectLst/>
                <a:latin typeface="Domine"/>
              </a:rPr>
              <a:t> </a:t>
            </a:r>
            <a:r>
              <a:rPr kumimoji="0" lang="sk-SK" altLang="sk-SK" b="0" i="1" u="none" strike="noStrike" cap="none" normalizeH="0" baseline="0" dirty="0" err="1">
                <a:ln>
                  <a:noFill/>
                </a:ln>
                <a:solidFill>
                  <a:srgbClr val="212529"/>
                </a:solidFill>
                <a:effectLst/>
                <a:latin typeface="Domine"/>
              </a:rPr>
              <a:t>pattern</a:t>
            </a:r>
            <a:r>
              <a:rPr kumimoji="0" lang="sk-SK" altLang="sk-SK" b="0" i="1" u="none" strike="noStrike" cap="none" normalizeH="0" baseline="0" dirty="0">
                <a:ln>
                  <a:noFill/>
                </a:ln>
                <a:solidFill>
                  <a:srgbClr val="212529"/>
                </a:solidFill>
                <a:effectLst/>
                <a:latin typeface="Domine"/>
              </a:rPr>
              <a:t> </a:t>
            </a:r>
            <a:r>
              <a:rPr kumimoji="0" lang="sk-SK" altLang="sk-SK" b="0" i="1" u="none" strike="noStrike" cap="none" normalizeH="0" baseline="0" dirty="0" err="1">
                <a:ln>
                  <a:noFill/>
                </a:ln>
                <a:solidFill>
                  <a:srgbClr val="212529"/>
                </a:solidFill>
                <a:effectLst/>
                <a:latin typeface="Domine"/>
              </a:rPr>
              <a:t>using</a:t>
            </a:r>
            <a:r>
              <a:rPr kumimoji="0" lang="sk-SK" altLang="sk-SK" b="0" i="1" u="none" strike="noStrike" cap="none" normalizeH="0" baseline="0" dirty="0">
                <a:ln>
                  <a:noFill/>
                </a:ln>
                <a:solidFill>
                  <a:srgbClr val="212529"/>
                </a:solidFill>
                <a:effectLst/>
                <a:latin typeface="Domine"/>
              </a:rPr>
              <a:t> </a:t>
            </a:r>
            <a:r>
              <a:rPr kumimoji="0" lang="sk-SK" altLang="sk-SK" b="0" i="1" u="none" strike="noStrike" cap="none" normalizeH="0" baseline="0" dirty="0" err="1">
                <a:ln>
                  <a:noFill/>
                </a:ln>
                <a:solidFill>
                  <a:srgbClr val="212529"/>
                </a:solidFill>
                <a:effectLst/>
                <a:latin typeface="Domine"/>
              </a:rPr>
              <a:t>aspect-oriented</a:t>
            </a:r>
            <a:r>
              <a:rPr kumimoji="0" lang="sk-SK" altLang="sk-SK" b="0" i="1" u="none" strike="noStrike" cap="none" normalizeH="0" baseline="0" dirty="0">
                <a:ln>
                  <a:noFill/>
                </a:ln>
                <a:solidFill>
                  <a:srgbClr val="212529"/>
                </a:solidFill>
                <a:effectLst/>
                <a:latin typeface="Domine"/>
              </a:rPr>
              <a:t> </a:t>
            </a:r>
            <a:r>
              <a:rPr kumimoji="0" lang="sk-SK" altLang="sk-SK" b="0" i="1" u="none" strike="noStrike" cap="none" normalizeH="0" baseline="0" dirty="0" err="1">
                <a:ln>
                  <a:noFill/>
                </a:ln>
                <a:solidFill>
                  <a:srgbClr val="212529"/>
                </a:solidFill>
                <a:effectLst/>
                <a:latin typeface="Domine"/>
              </a:rPr>
              <a:t>programming</a:t>
            </a:r>
            <a:r>
              <a:rPr kumimoji="0" lang="sk-SK" altLang="sk-SK" b="0" i="1" u="none" strike="noStrike" cap="none" normalizeH="0" baseline="0" dirty="0">
                <a:ln>
                  <a:noFill/>
                </a:ln>
                <a:solidFill>
                  <a:srgbClr val="212529"/>
                </a:solidFill>
                <a:effectLst/>
                <a:latin typeface="Domine"/>
              </a:rPr>
              <a:t>,” </a:t>
            </a:r>
            <a:r>
              <a:rPr kumimoji="0" lang="sk-SK" altLang="sk-SK" b="0" i="1" u="none" strike="noStrike" cap="none" normalizeH="0" baseline="0" dirty="0" err="1">
                <a:ln>
                  <a:noFill/>
                </a:ln>
                <a:solidFill>
                  <a:srgbClr val="212529"/>
                </a:solidFill>
                <a:effectLst/>
                <a:latin typeface="Domine"/>
              </a:rPr>
              <a:t>Proceedings</a:t>
            </a:r>
            <a:r>
              <a:rPr kumimoji="0" lang="sk-SK" altLang="sk-SK" b="0" i="1" u="none" strike="noStrike" cap="none" normalizeH="0" baseline="0" dirty="0">
                <a:ln>
                  <a:noFill/>
                </a:ln>
                <a:solidFill>
                  <a:srgbClr val="212529"/>
                </a:solidFill>
                <a:effectLst/>
                <a:latin typeface="Domine"/>
              </a:rPr>
              <a:t> of </a:t>
            </a:r>
            <a:r>
              <a:rPr kumimoji="0" lang="sk-SK" altLang="sk-SK" b="0" i="1" u="none" strike="noStrike" cap="none" normalizeH="0" baseline="0" dirty="0" err="1">
                <a:ln>
                  <a:noFill/>
                </a:ln>
                <a:solidFill>
                  <a:srgbClr val="212529"/>
                </a:solidFill>
                <a:effectLst/>
                <a:latin typeface="Domine"/>
              </a:rPr>
              <a:t>the</a:t>
            </a:r>
            <a:r>
              <a:rPr kumimoji="0" lang="sk-SK" altLang="sk-SK" b="0" i="1" u="none" strike="noStrike" cap="none" normalizeH="0" baseline="0" dirty="0">
                <a:ln>
                  <a:noFill/>
                </a:ln>
                <a:solidFill>
                  <a:srgbClr val="212529"/>
                </a:solidFill>
                <a:effectLst/>
                <a:latin typeface="Domine"/>
              </a:rPr>
              <a:t> </a:t>
            </a:r>
            <a:r>
              <a:rPr kumimoji="0" lang="sk-SK" altLang="sk-SK" b="0" i="1" u="none" strike="noStrike" cap="none" normalizeH="0" baseline="0" dirty="0" err="1">
                <a:ln>
                  <a:noFill/>
                </a:ln>
                <a:solidFill>
                  <a:srgbClr val="212529"/>
                </a:solidFill>
                <a:effectLst/>
                <a:latin typeface="Domine"/>
              </a:rPr>
              <a:t>Third</a:t>
            </a:r>
            <a:r>
              <a:rPr kumimoji="0" lang="sk-SK" altLang="sk-SK" b="0" i="1" u="none" strike="noStrike" cap="none" normalizeH="0" baseline="0" dirty="0">
                <a:ln>
                  <a:noFill/>
                </a:ln>
                <a:solidFill>
                  <a:srgbClr val="212529"/>
                </a:solidFill>
                <a:effectLst/>
                <a:latin typeface="Domine"/>
              </a:rPr>
              <a:t> </a:t>
            </a:r>
            <a:r>
              <a:rPr kumimoji="0" lang="sk-SK" altLang="sk-SK" b="0" i="1" u="none" strike="noStrike" cap="none" normalizeH="0" baseline="0" dirty="0" err="1">
                <a:ln>
                  <a:noFill/>
                </a:ln>
                <a:solidFill>
                  <a:srgbClr val="212529"/>
                </a:solidFill>
                <a:effectLst/>
                <a:latin typeface="Domine"/>
              </a:rPr>
              <a:t>Latin</a:t>
            </a:r>
            <a:r>
              <a:rPr kumimoji="0" lang="sk-SK" altLang="sk-SK" b="0" i="1" u="none" strike="noStrike" cap="none" normalizeH="0" baseline="0" dirty="0">
                <a:ln>
                  <a:noFill/>
                </a:ln>
                <a:solidFill>
                  <a:srgbClr val="212529"/>
                </a:solidFill>
                <a:effectLst/>
                <a:latin typeface="Domine"/>
              </a:rPr>
              <a:t> American </a:t>
            </a:r>
            <a:r>
              <a:rPr kumimoji="0" lang="sk-SK" altLang="sk-SK" b="0" i="1" u="none" strike="noStrike" cap="none" normalizeH="0" baseline="0" dirty="0" err="1">
                <a:ln>
                  <a:noFill/>
                </a:ln>
                <a:solidFill>
                  <a:srgbClr val="212529"/>
                </a:solidFill>
                <a:effectLst/>
                <a:latin typeface="Domine"/>
              </a:rPr>
              <a:t>Conference</a:t>
            </a:r>
            <a:r>
              <a:rPr kumimoji="0" lang="sk-SK" altLang="sk-SK" b="0" i="1" u="none" strike="noStrike" cap="none" normalizeH="0" baseline="0" dirty="0">
                <a:ln>
                  <a:noFill/>
                </a:ln>
                <a:solidFill>
                  <a:srgbClr val="212529"/>
                </a:solidFill>
                <a:effectLst/>
                <a:latin typeface="Domine"/>
              </a:rPr>
              <a:t> on </a:t>
            </a:r>
            <a:r>
              <a:rPr kumimoji="0" lang="sk-SK" altLang="sk-SK" b="0" i="1" u="none" strike="noStrike" cap="none" normalizeH="0" baseline="0" dirty="0" err="1">
                <a:ln>
                  <a:noFill/>
                </a:ln>
                <a:solidFill>
                  <a:srgbClr val="212529"/>
                </a:solidFill>
                <a:effectLst/>
                <a:latin typeface="Domine"/>
              </a:rPr>
              <a:t>Pattern</a:t>
            </a:r>
            <a:r>
              <a:rPr kumimoji="0" lang="sk-SK" altLang="sk-SK" b="0" i="1" u="none" strike="noStrike" cap="none" normalizeH="0" baseline="0" dirty="0">
                <a:ln>
                  <a:noFill/>
                </a:ln>
                <a:solidFill>
                  <a:srgbClr val="212529"/>
                </a:solidFill>
                <a:effectLst/>
                <a:latin typeface="Domine"/>
              </a:rPr>
              <a:t> </a:t>
            </a:r>
            <a:r>
              <a:rPr kumimoji="0" lang="sk-SK" altLang="sk-SK" b="0" i="1" u="none" strike="noStrike" cap="none" normalizeH="0" baseline="0" dirty="0" err="1">
                <a:ln>
                  <a:noFill/>
                </a:ln>
                <a:solidFill>
                  <a:srgbClr val="212529"/>
                </a:solidFill>
                <a:effectLst/>
                <a:latin typeface="Domine"/>
              </a:rPr>
              <a:t>Languages</a:t>
            </a:r>
            <a:r>
              <a:rPr kumimoji="0" lang="sk-SK" altLang="sk-SK" b="0" i="1" u="none" strike="noStrike" cap="none" normalizeH="0" baseline="0" dirty="0">
                <a:ln>
                  <a:noFill/>
                </a:ln>
                <a:solidFill>
                  <a:srgbClr val="212529"/>
                </a:solidFill>
                <a:effectLst/>
                <a:latin typeface="Domine"/>
              </a:rPr>
              <a:t> of </a:t>
            </a:r>
            <a:r>
              <a:rPr kumimoji="0" lang="sk-SK" altLang="sk-SK" b="0" i="1" u="none" strike="noStrike" cap="none" normalizeH="0" baseline="0" dirty="0" err="1">
                <a:ln>
                  <a:noFill/>
                </a:ln>
                <a:solidFill>
                  <a:srgbClr val="212529"/>
                </a:solidFill>
                <a:effectLst/>
                <a:latin typeface="Domine"/>
              </a:rPr>
              <a:t>Programming</a:t>
            </a:r>
            <a:r>
              <a:rPr kumimoji="0" lang="sk-SK" altLang="sk-SK" b="0" i="1" u="none" strike="noStrike" cap="none" normalizeH="0" baseline="0" dirty="0">
                <a:ln>
                  <a:noFill/>
                </a:ln>
                <a:solidFill>
                  <a:srgbClr val="212529"/>
                </a:solidFill>
                <a:effectLst/>
                <a:latin typeface="Domine"/>
              </a:rPr>
              <a:t>, p. 12, 12 2003</a:t>
            </a:r>
          </a:p>
          <a:p>
            <a:pPr algn="l"/>
            <a:r>
              <a:rPr lang="sk-SK" b="1" i="0" dirty="0" err="1">
                <a:solidFill>
                  <a:srgbClr val="212529"/>
                </a:solidFill>
                <a:effectLst/>
                <a:latin typeface="Domine"/>
              </a:rPr>
              <a:t>Aspect-oriended</a:t>
            </a:r>
            <a:r>
              <a:rPr lang="sk-SK" b="1" i="0" dirty="0">
                <a:solidFill>
                  <a:srgbClr val="212529"/>
                </a:solidFill>
                <a:effectLst/>
                <a:latin typeface="Domine"/>
              </a:rPr>
              <a:t> </a:t>
            </a:r>
            <a:r>
              <a:rPr lang="sk-SK" b="1" i="0" dirty="0" err="1">
                <a:solidFill>
                  <a:srgbClr val="212529"/>
                </a:solidFill>
                <a:effectLst/>
                <a:latin typeface="Domine"/>
              </a:rPr>
              <a:t>recreation</a:t>
            </a:r>
            <a:r>
              <a:rPr lang="sk-SK" b="1" i="0" dirty="0">
                <a:solidFill>
                  <a:srgbClr val="212529"/>
                </a:solidFill>
                <a:effectLst/>
                <a:latin typeface="Domine"/>
              </a:rPr>
              <a:t> of design </a:t>
            </a:r>
            <a:r>
              <a:rPr lang="sk-SK" b="1" i="0" dirty="0" err="1">
                <a:solidFill>
                  <a:srgbClr val="212529"/>
                </a:solidFill>
                <a:effectLst/>
                <a:latin typeface="Domine"/>
              </a:rPr>
              <a:t>patterns</a:t>
            </a:r>
            <a:r>
              <a:rPr lang="sk-SK" b="1" i="0" dirty="0">
                <a:solidFill>
                  <a:srgbClr val="212529"/>
                </a:solidFill>
                <a:effectLst/>
                <a:latin typeface="Domine"/>
              </a:rPr>
              <a:t>, </a:t>
            </a:r>
            <a:r>
              <a:rPr lang="sk-SK" b="1" i="0" dirty="0" err="1">
                <a:solidFill>
                  <a:srgbClr val="212529"/>
                </a:solidFill>
                <a:effectLst/>
                <a:latin typeface="Domine"/>
              </a:rPr>
              <a:t>application</a:t>
            </a:r>
            <a:r>
              <a:rPr lang="sk-SK" b="1" i="0" dirty="0">
                <a:solidFill>
                  <a:srgbClr val="212529"/>
                </a:solidFill>
                <a:effectLst/>
                <a:latin typeface="Domine"/>
              </a:rPr>
              <a:t> of </a:t>
            </a:r>
            <a:r>
              <a:rPr lang="sk-SK" b="1" i="0" dirty="0" err="1">
                <a:solidFill>
                  <a:srgbClr val="212529"/>
                </a:solidFill>
                <a:effectLst/>
                <a:latin typeface="Domine"/>
              </a:rPr>
              <a:t>patterns</a:t>
            </a:r>
            <a:r>
              <a:rPr lang="sk-SK" b="1" i="0" dirty="0">
                <a:solidFill>
                  <a:srgbClr val="212529"/>
                </a:solidFill>
                <a:effectLst/>
                <a:latin typeface="Domine"/>
              </a:rPr>
              <a:t>:</a:t>
            </a:r>
            <a:r>
              <a:rPr lang="sk-SK" b="0" i="0" dirty="0">
                <a:solidFill>
                  <a:srgbClr val="212529"/>
                </a:solidFill>
                <a:effectLst/>
                <a:latin typeface="Domine"/>
              </a:rPr>
              <a:t> </a:t>
            </a:r>
            <a:r>
              <a:rPr lang="sk-SK" b="0" i="1" dirty="0">
                <a:solidFill>
                  <a:srgbClr val="212529"/>
                </a:solidFill>
                <a:effectLst/>
                <a:latin typeface="Domine"/>
              </a:rPr>
              <a:t>R. </a:t>
            </a:r>
            <a:r>
              <a:rPr lang="sk-SK" b="0" i="1" dirty="0" err="1">
                <a:solidFill>
                  <a:srgbClr val="212529"/>
                </a:solidFill>
                <a:effectLst/>
                <a:latin typeface="Domine"/>
              </a:rPr>
              <a:t>Miles</a:t>
            </a:r>
            <a:r>
              <a:rPr lang="sk-SK" b="0" i="1" dirty="0">
                <a:solidFill>
                  <a:srgbClr val="212529"/>
                </a:solidFill>
                <a:effectLst/>
                <a:latin typeface="Domine"/>
              </a:rPr>
              <a:t>, </a:t>
            </a:r>
            <a:r>
              <a:rPr lang="sk-SK" b="0" i="1" dirty="0" err="1">
                <a:solidFill>
                  <a:srgbClr val="212529"/>
                </a:solidFill>
                <a:effectLst/>
                <a:latin typeface="Domine"/>
              </a:rPr>
              <a:t>AspectJ</a:t>
            </a:r>
            <a:r>
              <a:rPr lang="sk-SK" b="0" i="1" dirty="0">
                <a:solidFill>
                  <a:srgbClr val="212529"/>
                </a:solidFill>
                <a:effectLst/>
                <a:latin typeface="Domine"/>
              </a:rPr>
              <a:t> </a:t>
            </a:r>
            <a:r>
              <a:rPr lang="sk-SK" b="0" i="1" dirty="0" err="1">
                <a:solidFill>
                  <a:srgbClr val="212529"/>
                </a:solidFill>
                <a:effectLst/>
                <a:latin typeface="Domine"/>
              </a:rPr>
              <a:t>cookbook</a:t>
            </a:r>
            <a:r>
              <a:rPr lang="sk-SK" b="0" i="1" dirty="0">
                <a:solidFill>
                  <a:srgbClr val="212529"/>
                </a:solidFill>
                <a:effectLst/>
                <a:latin typeface="Domine"/>
              </a:rPr>
              <a:t>, 1st </a:t>
            </a:r>
            <a:r>
              <a:rPr lang="sk-SK" b="0" i="1" dirty="0" err="1">
                <a:solidFill>
                  <a:srgbClr val="212529"/>
                </a:solidFill>
                <a:effectLst/>
                <a:latin typeface="Domine"/>
              </a:rPr>
              <a:t>ed</a:t>
            </a:r>
            <a:r>
              <a:rPr lang="sk-SK" b="0" i="1" dirty="0">
                <a:solidFill>
                  <a:srgbClr val="212529"/>
                </a:solidFill>
                <a:effectLst/>
                <a:latin typeface="Domine"/>
              </a:rPr>
              <a:t>. </a:t>
            </a:r>
            <a:r>
              <a:rPr lang="sk-SK" b="0" i="1" dirty="0" err="1">
                <a:solidFill>
                  <a:srgbClr val="212529"/>
                </a:solidFill>
                <a:effectLst/>
                <a:latin typeface="Domine"/>
              </a:rPr>
              <a:t>Sebastopol</a:t>
            </a:r>
            <a:r>
              <a:rPr lang="sk-SK" b="0" i="1" dirty="0">
                <a:solidFill>
                  <a:srgbClr val="212529"/>
                </a:solidFill>
                <a:effectLst/>
                <a:latin typeface="Domine"/>
              </a:rPr>
              <a:t>, CA; </a:t>
            </a:r>
            <a:r>
              <a:rPr lang="sk-SK" b="0" i="1" dirty="0" err="1">
                <a:solidFill>
                  <a:srgbClr val="212529"/>
                </a:solidFill>
                <a:effectLst/>
                <a:latin typeface="Domine"/>
              </a:rPr>
              <a:t>Farnham</a:t>
            </a:r>
            <a:r>
              <a:rPr lang="sk-SK" b="0" i="1" dirty="0">
                <a:solidFill>
                  <a:srgbClr val="212529"/>
                </a:solidFill>
                <a:effectLst/>
                <a:latin typeface="Domine"/>
              </a:rPr>
              <a:t>: </a:t>
            </a:r>
            <a:r>
              <a:rPr lang="sk-SK" b="0" i="1" dirty="0" err="1">
                <a:solidFill>
                  <a:srgbClr val="212529"/>
                </a:solidFill>
                <a:effectLst/>
                <a:latin typeface="Domine"/>
              </a:rPr>
              <a:t>O’Reilly</a:t>
            </a:r>
            <a:r>
              <a:rPr lang="sk-SK" b="0" i="1" dirty="0">
                <a:solidFill>
                  <a:srgbClr val="212529"/>
                </a:solidFill>
                <a:effectLst/>
                <a:latin typeface="Domine"/>
              </a:rPr>
              <a:t> </a:t>
            </a:r>
            <a:r>
              <a:rPr lang="sk-SK" b="0" i="1" dirty="0" err="1">
                <a:solidFill>
                  <a:srgbClr val="212529"/>
                </a:solidFill>
                <a:effectLst/>
                <a:latin typeface="Domine"/>
              </a:rPr>
              <a:t>Media</a:t>
            </a:r>
            <a:r>
              <a:rPr lang="sk-SK" b="0" i="1" dirty="0">
                <a:solidFill>
                  <a:srgbClr val="212529"/>
                </a:solidFill>
                <a:effectLst/>
                <a:latin typeface="Domine"/>
              </a:rPr>
              <a:t>, 2004.</a:t>
            </a:r>
            <a:endParaRPr lang="sk-SK" b="0" i="0" dirty="0">
              <a:solidFill>
                <a:srgbClr val="212529"/>
              </a:solidFill>
              <a:effectLst/>
              <a:latin typeface="Domine"/>
            </a:endParaRPr>
          </a:p>
          <a:p>
            <a:pPr algn="l"/>
            <a:r>
              <a:rPr lang="sk-SK" b="1" i="0" dirty="0">
                <a:solidFill>
                  <a:srgbClr val="212529"/>
                </a:solidFill>
                <a:effectLst/>
                <a:latin typeface="Domine"/>
              </a:rPr>
              <a:t>HANNEMANN, </a:t>
            </a:r>
            <a:r>
              <a:rPr lang="sk-SK" b="1" i="0" dirty="0" err="1">
                <a:solidFill>
                  <a:srgbClr val="212529"/>
                </a:solidFill>
                <a:effectLst/>
                <a:latin typeface="Domine"/>
              </a:rPr>
              <a:t>Jan</a:t>
            </a:r>
            <a:r>
              <a:rPr lang="sk-SK" b="1" i="0" dirty="0">
                <a:solidFill>
                  <a:srgbClr val="212529"/>
                </a:solidFill>
                <a:effectLst/>
                <a:latin typeface="Domine"/>
              </a:rPr>
              <a:t> a Gregor KICZALES, Design </a:t>
            </a:r>
            <a:r>
              <a:rPr lang="sk-SK" b="1" i="0" dirty="0" err="1">
                <a:solidFill>
                  <a:srgbClr val="212529"/>
                </a:solidFill>
                <a:effectLst/>
                <a:latin typeface="Domine"/>
              </a:rPr>
              <a:t>Pattern</a:t>
            </a:r>
            <a:r>
              <a:rPr lang="sk-SK" b="1" i="0" dirty="0">
                <a:solidFill>
                  <a:srgbClr val="212529"/>
                </a:solidFill>
                <a:effectLst/>
                <a:latin typeface="Domine"/>
              </a:rPr>
              <a:t> </a:t>
            </a:r>
            <a:r>
              <a:rPr lang="sk-SK" b="1" i="0" dirty="0" err="1">
                <a:solidFill>
                  <a:srgbClr val="212529"/>
                </a:solidFill>
                <a:effectLst/>
                <a:latin typeface="Domine"/>
              </a:rPr>
              <a:t>Implementation</a:t>
            </a:r>
            <a:r>
              <a:rPr lang="sk-SK" b="1" i="0" dirty="0">
                <a:solidFill>
                  <a:srgbClr val="212529"/>
                </a:solidFill>
                <a:effectLst/>
                <a:latin typeface="Domine"/>
              </a:rPr>
              <a:t> in Java and </a:t>
            </a:r>
            <a:r>
              <a:rPr lang="sk-SK" b="1" i="0" dirty="0" err="1">
                <a:solidFill>
                  <a:srgbClr val="212529"/>
                </a:solidFill>
                <a:effectLst/>
                <a:latin typeface="Domine"/>
              </a:rPr>
              <a:t>AspectJ</a:t>
            </a:r>
            <a:r>
              <a:rPr lang="sk-SK" b="1" i="0" dirty="0">
                <a:solidFill>
                  <a:srgbClr val="212529"/>
                </a:solidFill>
                <a:effectLst/>
                <a:latin typeface="Domine"/>
              </a:rPr>
              <a:t>.</a:t>
            </a:r>
            <a:r>
              <a:rPr lang="sk-SK" b="0" i="0" dirty="0">
                <a:solidFill>
                  <a:srgbClr val="212529"/>
                </a:solidFill>
                <a:effectLst/>
                <a:latin typeface="Domine"/>
              </a:rPr>
              <a:t> 2002, s. 13.</a:t>
            </a:r>
          </a:p>
          <a:p>
            <a:r>
              <a:rPr lang="sk-SK" b="0" i="0" dirty="0">
                <a:solidFill>
                  <a:srgbClr val="333333"/>
                </a:solidFill>
                <a:effectLst/>
                <a:latin typeface="HelveticaNeue Regular"/>
              </a:rPr>
              <a:t>R. </a:t>
            </a:r>
            <a:r>
              <a:rPr lang="sk-SK" b="0" i="0" dirty="0" err="1">
                <a:solidFill>
                  <a:srgbClr val="333333"/>
                </a:solidFill>
                <a:effectLst/>
                <a:latin typeface="HelveticaNeue Regular"/>
              </a:rPr>
              <a:t>Menkyna</a:t>
            </a:r>
            <a:r>
              <a:rPr lang="sk-SK" b="0" i="0" dirty="0">
                <a:solidFill>
                  <a:srgbClr val="333333"/>
                </a:solidFill>
                <a:effectLst/>
                <a:latin typeface="HelveticaNeue Regular"/>
              </a:rPr>
              <a:t>, V. </a:t>
            </a:r>
            <a:r>
              <a:rPr lang="sk-SK" b="0" i="0" dirty="0" err="1">
                <a:solidFill>
                  <a:srgbClr val="333333"/>
                </a:solidFill>
                <a:effectLst/>
                <a:latin typeface="HelveticaNeue Regular"/>
              </a:rPr>
              <a:t>Vranić</a:t>
            </a:r>
            <a:r>
              <a:rPr lang="sk-SK" b="0" i="0" dirty="0">
                <a:solidFill>
                  <a:srgbClr val="333333"/>
                </a:solidFill>
                <a:effectLst/>
                <a:latin typeface="HelveticaNeue Regular"/>
              </a:rPr>
              <a:t> and I. </a:t>
            </a:r>
            <a:r>
              <a:rPr lang="sk-SK" b="0" i="0" dirty="0" err="1">
                <a:solidFill>
                  <a:srgbClr val="333333"/>
                </a:solidFill>
                <a:effectLst/>
                <a:latin typeface="HelveticaNeue Regular"/>
              </a:rPr>
              <a:t>Polášek</a:t>
            </a:r>
            <a:r>
              <a:rPr lang="sk-SK" b="0" i="0" dirty="0">
                <a:solidFill>
                  <a:srgbClr val="333333"/>
                </a:solidFill>
                <a:effectLst/>
                <a:latin typeface="HelveticaNeue Regular"/>
              </a:rPr>
              <a:t>, "</a:t>
            </a:r>
            <a:r>
              <a:rPr lang="sk-SK" b="0" i="0" dirty="0" err="1">
                <a:solidFill>
                  <a:srgbClr val="333333"/>
                </a:solidFill>
                <a:effectLst/>
                <a:latin typeface="HelveticaNeue Regular"/>
              </a:rPr>
              <a:t>Composition</a:t>
            </a:r>
            <a:r>
              <a:rPr lang="sk-SK" b="0" i="0" dirty="0">
                <a:solidFill>
                  <a:srgbClr val="333333"/>
                </a:solidFill>
                <a:effectLst/>
                <a:latin typeface="HelveticaNeue Regular"/>
              </a:rPr>
              <a:t> and</a:t>
            </a:r>
            <a:endParaRPr lang="en-US" b="0" i="0" dirty="0">
              <a:solidFill>
                <a:srgbClr val="333333"/>
              </a:solidFill>
              <a:effectLst/>
              <a:latin typeface="HelveticaNeue Regular"/>
            </a:endParaRPr>
          </a:p>
          <a:p>
            <a:r>
              <a:rPr lang="sk-SK" b="0" i="0" dirty="0" err="1">
                <a:solidFill>
                  <a:srgbClr val="333333"/>
                </a:solidFill>
                <a:effectLst/>
                <a:latin typeface="HelveticaNeue Regular"/>
              </a:rPr>
              <a:t>categorization</a:t>
            </a:r>
            <a:r>
              <a:rPr lang="sk-SK" b="0" i="0" dirty="0">
                <a:solidFill>
                  <a:srgbClr val="333333"/>
                </a:solidFill>
                <a:effectLst/>
                <a:latin typeface="HelveticaNeue Regular"/>
              </a:rPr>
              <a:t> of </a:t>
            </a:r>
            <a:r>
              <a:rPr lang="sk-SK" b="0" i="0" dirty="0" err="1">
                <a:solidFill>
                  <a:srgbClr val="333333"/>
                </a:solidFill>
                <a:effectLst/>
                <a:latin typeface="HelveticaNeue Regular"/>
              </a:rPr>
              <a:t>aspect-oriented</a:t>
            </a:r>
            <a:r>
              <a:rPr lang="sk-SK" b="0" i="0" dirty="0">
                <a:solidFill>
                  <a:srgbClr val="333333"/>
                </a:solidFill>
                <a:effectLst/>
                <a:latin typeface="HelveticaNeue Regular"/>
              </a:rPr>
              <a:t> design </a:t>
            </a:r>
            <a:r>
              <a:rPr lang="sk-SK" b="0" i="0" dirty="0" err="1">
                <a:solidFill>
                  <a:srgbClr val="333333"/>
                </a:solidFill>
                <a:effectLst/>
                <a:latin typeface="HelveticaNeue Regular"/>
              </a:rPr>
              <a:t>patterns</a:t>
            </a:r>
            <a:r>
              <a:rPr lang="sk-SK" b="0" i="0" dirty="0">
                <a:solidFill>
                  <a:srgbClr val="333333"/>
                </a:solidFill>
                <a:effectLst/>
                <a:latin typeface="HelveticaNeue Regular"/>
              </a:rPr>
              <a:t>," </a:t>
            </a:r>
            <a:r>
              <a:rPr lang="sk-SK" b="0" i="1" dirty="0">
                <a:solidFill>
                  <a:srgbClr val="333333"/>
                </a:solidFill>
                <a:effectLst/>
                <a:latin typeface="HelveticaNeue Regular"/>
              </a:rPr>
              <a:t>2010 IEEE 8th </a:t>
            </a:r>
            <a:endParaRPr lang="en-US" b="0" i="1" dirty="0">
              <a:solidFill>
                <a:srgbClr val="333333"/>
              </a:solidFill>
              <a:effectLst/>
              <a:latin typeface="HelveticaNeue Regular"/>
            </a:endParaRPr>
          </a:p>
          <a:p>
            <a:r>
              <a:rPr lang="sk-SK" b="0" i="1" dirty="0">
                <a:solidFill>
                  <a:srgbClr val="333333"/>
                </a:solidFill>
                <a:effectLst/>
                <a:latin typeface="HelveticaNeue Regular"/>
              </a:rPr>
              <a:t>International </a:t>
            </a:r>
            <a:r>
              <a:rPr lang="sk-SK" b="0" i="1" dirty="0" err="1">
                <a:solidFill>
                  <a:srgbClr val="333333"/>
                </a:solidFill>
                <a:effectLst/>
                <a:latin typeface="HelveticaNeue Regular"/>
              </a:rPr>
              <a:t>Symposium</a:t>
            </a:r>
            <a:r>
              <a:rPr lang="sk-SK" b="0" i="1" dirty="0">
                <a:solidFill>
                  <a:srgbClr val="333333"/>
                </a:solidFill>
                <a:effectLst/>
                <a:latin typeface="HelveticaNeue Regular"/>
              </a:rPr>
              <a:t> on </a:t>
            </a:r>
            <a:r>
              <a:rPr lang="sk-SK" b="0" i="1" dirty="0" err="1">
                <a:solidFill>
                  <a:srgbClr val="333333"/>
                </a:solidFill>
                <a:effectLst/>
                <a:latin typeface="HelveticaNeue Regular"/>
              </a:rPr>
              <a:t>Applied</a:t>
            </a:r>
            <a:r>
              <a:rPr lang="sk-SK" b="0" i="1" dirty="0">
                <a:solidFill>
                  <a:srgbClr val="333333"/>
                </a:solidFill>
                <a:effectLst/>
                <a:latin typeface="HelveticaNeue Regular"/>
              </a:rPr>
              <a:t> </a:t>
            </a:r>
            <a:r>
              <a:rPr lang="sk-SK" b="0" i="1" dirty="0" err="1">
                <a:solidFill>
                  <a:srgbClr val="333333"/>
                </a:solidFill>
                <a:effectLst/>
                <a:latin typeface="HelveticaNeue Regular"/>
              </a:rPr>
              <a:t>Machine</a:t>
            </a:r>
            <a:r>
              <a:rPr lang="sk-SK" b="0" i="1" dirty="0">
                <a:solidFill>
                  <a:srgbClr val="333333"/>
                </a:solidFill>
                <a:effectLst/>
                <a:latin typeface="HelveticaNeue Regular"/>
              </a:rPr>
              <a:t> </a:t>
            </a:r>
            <a:r>
              <a:rPr lang="sk-SK" b="0" i="1" dirty="0" err="1">
                <a:solidFill>
                  <a:srgbClr val="333333"/>
                </a:solidFill>
                <a:effectLst/>
                <a:latin typeface="HelveticaNeue Regular"/>
              </a:rPr>
              <a:t>Intelligence</a:t>
            </a:r>
            <a:r>
              <a:rPr lang="sk-SK" b="0" i="1" dirty="0">
                <a:solidFill>
                  <a:srgbClr val="333333"/>
                </a:solidFill>
                <a:effectLst/>
                <a:latin typeface="HelveticaNeue Regular"/>
              </a:rPr>
              <a:t> and </a:t>
            </a:r>
            <a:endParaRPr lang="en-US" b="0" i="1" dirty="0">
              <a:solidFill>
                <a:srgbClr val="333333"/>
              </a:solidFill>
              <a:effectLst/>
              <a:latin typeface="HelveticaNeue Regular"/>
            </a:endParaRPr>
          </a:p>
          <a:p>
            <a:r>
              <a:rPr lang="sk-SK" b="0" i="1" dirty="0" err="1">
                <a:solidFill>
                  <a:srgbClr val="333333"/>
                </a:solidFill>
                <a:effectLst/>
                <a:latin typeface="HelveticaNeue Regular"/>
              </a:rPr>
              <a:t>Informatics</a:t>
            </a:r>
            <a:r>
              <a:rPr lang="sk-SK" b="0" i="1" dirty="0">
                <a:solidFill>
                  <a:srgbClr val="333333"/>
                </a:solidFill>
                <a:effectLst/>
                <a:latin typeface="HelveticaNeue Regular"/>
              </a:rPr>
              <a:t> (SAMI)</a:t>
            </a:r>
            <a:r>
              <a:rPr lang="sk-SK" b="0" i="0" dirty="0">
                <a:solidFill>
                  <a:srgbClr val="333333"/>
                </a:solidFill>
                <a:effectLst/>
                <a:latin typeface="HelveticaNeue Regular"/>
              </a:rPr>
              <a:t>, </a:t>
            </a:r>
            <a:r>
              <a:rPr lang="sk-SK" b="0" i="0" dirty="0" err="1">
                <a:solidFill>
                  <a:srgbClr val="333333"/>
                </a:solidFill>
                <a:effectLst/>
                <a:latin typeface="HelveticaNeue Regular"/>
              </a:rPr>
              <a:t>Herlany</a:t>
            </a:r>
            <a:r>
              <a:rPr lang="sk-SK" b="0" i="0" dirty="0">
                <a:solidFill>
                  <a:srgbClr val="333333"/>
                </a:solidFill>
                <a:effectLst/>
                <a:latin typeface="HelveticaNeue Regular"/>
              </a:rPr>
              <a:t>, Slovakia, 2010, </a:t>
            </a:r>
            <a:r>
              <a:rPr lang="sk-SK" b="0" i="0" dirty="0" err="1">
                <a:solidFill>
                  <a:srgbClr val="333333"/>
                </a:solidFill>
                <a:effectLst/>
                <a:latin typeface="HelveticaNeue Regular"/>
              </a:rPr>
              <a:t>pp</a:t>
            </a:r>
            <a:r>
              <a:rPr lang="sk-SK" b="0" i="0" dirty="0">
                <a:solidFill>
                  <a:srgbClr val="333333"/>
                </a:solidFill>
                <a:effectLst/>
                <a:latin typeface="HelveticaNeue Regular"/>
              </a:rPr>
              <a:t>. 129-134, </a:t>
            </a:r>
            <a:endParaRPr lang="en-US" b="0" i="0" dirty="0">
              <a:solidFill>
                <a:srgbClr val="333333"/>
              </a:solidFill>
              <a:effectLst/>
              <a:latin typeface="HelveticaNeue Regular"/>
            </a:endParaRPr>
          </a:p>
          <a:p>
            <a:r>
              <a:rPr lang="sk-SK" b="0" i="0" dirty="0" err="1">
                <a:solidFill>
                  <a:srgbClr val="333333"/>
                </a:solidFill>
                <a:effectLst/>
                <a:latin typeface="HelveticaNeue Regular"/>
              </a:rPr>
              <a:t>doi</a:t>
            </a:r>
            <a:r>
              <a:rPr lang="sk-SK" b="0" i="0" dirty="0">
                <a:solidFill>
                  <a:srgbClr val="333333"/>
                </a:solidFill>
                <a:effectLst/>
                <a:latin typeface="HelveticaNeue Regular"/>
              </a:rPr>
              <a:t>: 10.1109/SAMI.2010.5423751.</a:t>
            </a:r>
          </a:p>
          <a:p>
            <a:endParaRPr lang="sk-SK" dirty="0"/>
          </a:p>
          <a:p>
            <a:pPr algn="l"/>
            <a:endParaRPr lang="sk-SK" b="0" i="0" dirty="0">
              <a:solidFill>
                <a:srgbClr val="212529"/>
              </a:solidFill>
              <a:effectLst/>
              <a:latin typeface="Domine"/>
            </a:endParaRPr>
          </a:p>
          <a:p>
            <a:pPr algn="l"/>
            <a:endParaRPr lang="sk-SK" b="0" i="0" dirty="0">
              <a:solidFill>
                <a:srgbClr val="212529"/>
              </a:solidFill>
              <a:effectLst/>
              <a:latin typeface="Domin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k-SK" altLang="sk-SK" sz="1800" b="0" i="0" u="none" strike="noStrike" cap="none" normalizeH="0" baseline="0" dirty="0">
              <a:ln>
                <a:noFill/>
              </a:ln>
              <a:solidFill>
                <a:schemeClr val="tx1"/>
              </a:solidFill>
              <a:effectLst/>
              <a:latin typeface="Arial" panose="020B0604020202020204" pitchFamily="34" charset="0"/>
            </a:endParaRPr>
          </a:p>
        </p:txBody>
      </p:sp>
      <p:sp>
        <p:nvSpPr>
          <p:cNvPr id="7" name="BlokTextu 6">
            <a:extLst>
              <a:ext uri="{FF2B5EF4-FFF2-40B4-BE49-F238E27FC236}">
                <a16:creationId xmlns:a16="http://schemas.microsoft.com/office/drawing/2014/main" id="{A23411E9-4DA3-75A1-D684-5770ED06C075}"/>
              </a:ext>
            </a:extLst>
          </p:cNvPr>
          <p:cNvSpPr txBox="1"/>
          <p:nvPr/>
        </p:nvSpPr>
        <p:spPr>
          <a:xfrm>
            <a:off x="859168" y="5447334"/>
            <a:ext cx="8527144" cy="1200329"/>
          </a:xfrm>
          <a:prstGeom prst="rect">
            <a:avLst/>
          </a:prstGeom>
          <a:noFill/>
        </p:spPr>
        <p:txBody>
          <a:bodyPr wrap="square" rtlCol="0">
            <a:spAutoFit/>
          </a:bodyPr>
          <a:lstStyle/>
          <a:p>
            <a:r>
              <a:rPr lang="sk-SK" b="0" i="0" dirty="0">
                <a:solidFill>
                  <a:srgbClr val="333333"/>
                </a:solidFill>
                <a:effectLst/>
                <a:latin typeface="HelveticaNeue Regular"/>
              </a:rPr>
              <a:t>P. </a:t>
            </a:r>
            <a:r>
              <a:rPr lang="sk-SK" b="0" i="0" dirty="0" err="1">
                <a:solidFill>
                  <a:srgbClr val="333333"/>
                </a:solidFill>
                <a:effectLst/>
                <a:latin typeface="HelveticaNeue Regular"/>
              </a:rPr>
              <a:t>Baca</a:t>
            </a:r>
            <a:r>
              <a:rPr lang="sk-SK" b="0" i="0" dirty="0">
                <a:solidFill>
                  <a:srgbClr val="333333"/>
                </a:solidFill>
                <a:effectLst/>
                <a:latin typeface="HelveticaNeue Regular"/>
              </a:rPr>
              <a:t> and V. </a:t>
            </a:r>
            <a:r>
              <a:rPr lang="sk-SK" b="0" i="0" dirty="0" err="1">
                <a:solidFill>
                  <a:srgbClr val="333333"/>
                </a:solidFill>
                <a:effectLst/>
                <a:latin typeface="HelveticaNeue Regular"/>
              </a:rPr>
              <a:t>Vranic</a:t>
            </a:r>
            <a:r>
              <a:rPr lang="sk-SK" b="0" i="0" dirty="0">
                <a:solidFill>
                  <a:srgbClr val="333333"/>
                </a:solidFill>
                <a:effectLst/>
                <a:latin typeface="HelveticaNeue Regular"/>
              </a:rPr>
              <a:t>, "</a:t>
            </a:r>
            <a:r>
              <a:rPr lang="sk-SK" b="0" i="0" dirty="0" err="1">
                <a:solidFill>
                  <a:srgbClr val="333333"/>
                </a:solidFill>
                <a:effectLst/>
                <a:latin typeface="HelveticaNeue Regular"/>
              </a:rPr>
              <a:t>Replacing</a:t>
            </a:r>
            <a:r>
              <a:rPr lang="sk-SK" b="0" i="0" dirty="0">
                <a:solidFill>
                  <a:srgbClr val="333333"/>
                </a:solidFill>
                <a:effectLst/>
                <a:latin typeface="HelveticaNeue Regular"/>
              </a:rPr>
              <a:t> </a:t>
            </a:r>
            <a:r>
              <a:rPr lang="sk-SK" b="0" i="0" dirty="0" err="1">
                <a:solidFill>
                  <a:srgbClr val="333333"/>
                </a:solidFill>
                <a:effectLst/>
                <a:latin typeface="HelveticaNeue Regular"/>
              </a:rPr>
              <a:t>Object-Oriented</a:t>
            </a:r>
            <a:r>
              <a:rPr lang="sk-SK" b="0" i="0" dirty="0">
                <a:solidFill>
                  <a:srgbClr val="333333"/>
                </a:solidFill>
                <a:effectLst/>
                <a:latin typeface="HelveticaNeue Regular"/>
              </a:rPr>
              <a:t> Design </a:t>
            </a:r>
            <a:r>
              <a:rPr lang="sk-SK" b="0" i="0" dirty="0" err="1">
                <a:solidFill>
                  <a:srgbClr val="333333"/>
                </a:solidFill>
                <a:effectLst/>
                <a:latin typeface="HelveticaNeue Regular"/>
              </a:rPr>
              <a:t>Patterns</a:t>
            </a:r>
            <a:r>
              <a:rPr lang="sk-SK" b="0" i="0" dirty="0">
                <a:solidFill>
                  <a:srgbClr val="333333"/>
                </a:solidFill>
                <a:effectLst/>
                <a:latin typeface="HelveticaNeue Regular"/>
              </a:rPr>
              <a:t> </a:t>
            </a:r>
            <a:r>
              <a:rPr lang="sk-SK" b="0" i="0" dirty="0" err="1">
                <a:solidFill>
                  <a:srgbClr val="333333"/>
                </a:solidFill>
                <a:effectLst/>
                <a:latin typeface="HelveticaNeue Regular"/>
              </a:rPr>
              <a:t>with</a:t>
            </a:r>
            <a:r>
              <a:rPr lang="sk-SK" dirty="0">
                <a:solidFill>
                  <a:srgbClr val="333333"/>
                </a:solidFill>
                <a:latin typeface="HelveticaNeue Regular"/>
              </a:rPr>
              <a:t> </a:t>
            </a:r>
            <a:r>
              <a:rPr lang="sk-SK" b="0" i="0" dirty="0" err="1">
                <a:solidFill>
                  <a:srgbClr val="333333"/>
                </a:solidFill>
                <a:effectLst/>
                <a:latin typeface="HelveticaNeue Regular"/>
              </a:rPr>
              <a:t>Intrinsic</a:t>
            </a:r>
            <a:r>
              <a:rPr lang="sk-SK" b="0" i="0" dirty="0">
                <a:solidFill>
                  <a:srgbClr val="333333"/>
                </a:solidFill>
                <a:effectLst/>
                <a:latin typeface="HelveticaNeue Regular"/>
              </a:rPr>
              <a:t> </a:t>
            </a:r>
            <a:r>
              <a:rPr lang="sk-SK" b="0" i="0" dirty="0" err="1">
                <a:solidFill>
                  <a:srgbClr val="333333"/>
                </a:solidFill>
                <a:effectLst/>
                <a:latin typeface="HelveticaNeue Regular"/>
              </a:rPr>
              <a:t>Aspect-Oriented</a:t>
            </a:r>
            <a:r>
              <a:rPr lang="sk-SK" b="0" i="0" dirty="0">
                <a:solidFill>
                  <a:srgbClr val="333333"/>
                </a:solidFill>
                <a:effectLst/>
                <a:latin typeface="HelveticaNeue Regular"/>
              </a:rPr>
              <a:t> Design </a:t>
            </a:r>
            <a:r>
              <a:rPr lang="sk-SK" b="0" i="0" dirty="0" err="1">
                <a:solidFill>
                  <a:srgbClr val="333333"/>
                </a:solidFill>
                <a:effectLst/>
                <a:latin typeface="HelveticaNeue Regular"/>
              </a:rPr>
              <a:t>Patterns</a:t>
            </a:r>
            <a:r>
              <a:rPr lang="sk-SK" b="0" i="0" dirty="0">
                <a:solidFill>
                  <a:srgbClr val="333333"/>
                </a:solidFill>
                <a:effectLst/>
                <a:latin typeface="HelveticaNeue Regular"/>
              </a:rPr>
              <a:t>," </a:t>
            </a:r>
            <a:r>
              <a:rPr lang="sk-SK" b="0" i="1" dirty="0">
                <a:solidFill>
                  <a:srgbClr val="333333"/>
                </a:solidFill>
                <a:effectLst/>
                <a:latin typeface="HelveticaNeue Regular"/>
              </a:rPr>
              <a:t>2011 </a:t>
            </a:r>
            <a:r>
              <a:rPr lang="sk-SK" b="0" i="1" dirty="0" err="1">
                <a:solidFill>
                  <a:srgbClr val="333333"/>
                </a:solidFill>
                <a:effectLst/>
                <a:latin typeface="HelveticaNeue Regular"/>
              </a:rPr>
              <a:t>Second</a:t>
            </a:r>
            <a:r>
              <a:rPr lang="sk-SK" b="0" i="1" dirty="0">
                <a:solidFill>
                  <a:srgbClr val="333333"/>
                </a:solidFill>
                <a:effectLst/>
                <a:latin typeface="HelveticaNeue Regular"/>
              </a:rPr>
              <a:t> </a:t>
            </a:r>
            <a:r>
              <a:rPr lang="sk-SK" b="0" i="1" dirty="0" err="1">
                <a:solidFill>
                  <a:srgbClr val="333333"/>
                </a:solidFill>
                <a:effectLst/>
                <a:latin typeface="HelveticaNeue Regular"/>
              </a:rPr>
              <a:t>Eastern</a:t>
            </a:r>
            <a:r>
              <a:rPr lang="sk-SK" b="0" i="1" dirty="0">
                <a:solidFill>
                  <a:srgbClr val="333333"/>
                </a:solidFill>
                <a:effectLst/>
                <a:latin typeface="HelveticaNeue Regular"/>
              </a:rPr>
              <a:t> </a:t>
            </a:r>
            <a:r>
              <a:rPr lang="sk-SK" b="0" i="1" dirty="0" err="1">
                <a:solidFill>
                  <a:srgbClr val="333333"/>
                </a:solidFill>
                <a:effectLst/>
                <a:latin typeface="HelveticaNeue Regular"/>
              </a:rPr>
              <a:t>European</a:t>
            </a:r>
            <a:r>
              <a:rPr lang="sk-SK" b="0" i="1" dirty="0">
                <a:solidFill>
                  <a:srgbClr val="333333"/>
                </a:solidFill>
                <a:effectLst/>
                <a:latin typeface="HelveticaNeue Regular"/>
              </a:rPr>
              <a:t> </a:t>
            </a:r>
            <a:r>
              <a:rPr lang="sk-SK" b="0" i="1" dirty="0" err="1">
                <a:solidFill>
                  <a:srgbClr val="333333"/>
                </a:solidFill>
                <a:effectLst/>
                <a:latin typeface="HelveticaNeue Regular"/>
              </a:rPr>
              <a:t>Regional</a:t>
            </a:r>
            <a:r>
              <a:rPr lang="sk-SK" b="0" i="1" dirty="0">
                <a:solidFill>
                  <a:srgbClr val="333333"/>
                </a:solidFill>
                <a:effectLst/>
                <a:latin typeface="HelveticaNeue Regular"/>
              </a:rPr>
              <a:t> </a:t>
            </a:r>
            <a:r>
              <a:rPr lang="sk-SK" b="0" i="1" dirty="0" err="1">
                <a:solidFill>
                  <a:srgbClr val="333333"/>
                </a:solidFill>
                <a:effectLst/>
                <a:latin typeface="HelveticaNeue Regular"/>
              </a:rPr>
              <a:t>Conference</a:t>
            </a:r>
            <a:r>
              <a:rPr lang="sk-SK" b="0" i="1" dirty="0">
                <a:solidFill>
                  <a:srgbClr val="333333"/>
                </a:solidFill>
                <a:effectLst/>
                <a:latin typeface="HelveticaNeue Regular"/>
              </a:rPr>
              <a:t> on </a:t>
            </a:r>
            <a:r>
              <a:rPr lang="sk-SK" b="0" i="1" dirty="0" err="1">
                <a:solidFill>
                  <a:srgbClr val="333333"/>
                </a:solidFill>
                <a:effectLst/>
                <a:latin typeface="HelveticaNeue Regular"/>
              </a:rPr>
              <a:t>the</a:t>
            </a:r>
            <a:r>
              <a:rPr lang="sk-SK" b="0" i="1" dirty="0">
                <a:solidFill>
                  <a:srgbClr val="333333"/>
                </a:solidFill>
                <a:effectLst/>
                <a:latin typeface="HelveticaNeue Regular"/>
              </a:rPr>
              <a:t> </a:t>
            </a:r>
            <a:r>
              <a:rPr lang="sk-SK" b="0" i="1" dirty="0" err="1">
                <a:solidFill>
                  <a:srgbClr val="333333"/>
                </a:solidFill>
                <a:effectLst/>
                <a:latin typeface="HelveticaNeue Regular"/>
              </a:rPr>
              <a:t>Engineering</a:t>
            </a:r>
            <a:r>
              <a:rPr lang="sk-SK" b="0" i="1" dirty="0">
                <a:solidFill>
                  <a:srgbClr val="333333"/>
                </a:solidFill>
                <a:effectLst/>
                <a:latin typeface="HelveticaNeue Regular"/>
              </a:rPr>
              <a:t> of </a:t>
            </a:r>
            <a:r>
              <a:rPr lang="sk-SK" b="0" i="1" dirty="0" err="1">
                <a:solidFill>
                  <a:srgbClr val="333333"/>
                </a:solidFill>
                <a:effectLst/>
                <a:latin typeface="HelveticaNeue Regular"/>
              </a:rPr>
              <a:t>Computer</a:t>
            </a:r>
            <a:r>
              <a:rPr lang="sk-SK" b="0" i="1" dirty="0">
                <a:solidFill>
                  <a:srgbClr val="333333"/>
                </a:solidFill>
                <a:effectLst/>
                <a:latin typeface="HelveticaNeue Regular"/>
              </a:rPr>
              <a:t> </a:t>
            </a:r>
            <a:r>
              <a:rPr lang="sk-SK" b="0" i="1" dirty="0" err="1">
                <a:solidFill>
                  <a:srgbClr val="333333"/>
                </a:solidFill>
                <a:effectLst/>
                <a:latin typeface="HelveticaNeue Regular"/>
              </a:rPr>
              <a:t>Based</a:t>
            </a:r>
            <a:r>
              <a:rPr lang="sk-SK" b="0" i="1" dirty="0">
                <a:solidFill>
                  <a:srgbClr val="333333"/>
                </a:solidFill>
                <a:effectLst/>
                <a:latin typeface="HelveticaNeue Regular"/>
              </a:rPr>
              <a:t> Systems</a:t>
            </a:r>
            <a:r>
              <a:rPr lang="sk-SK" b="0" i="0" dirty="0">
                <a:solidFill>
                  <a:srgbClr val="333333"/>
                </a:solidFill>
                <a:effectLst/>
                <a:latin typeface="HelveticaNeue Regular"/>
              </a:rPr>
              <a:t>, Bratislava, Slovakia, 2011, </a:t>
            </a:r>
            <a:r>
              <a:rPr lang="sk-SK" b="0" i="0" dirty="0" err="1">
                <a:solidFill>
                  <a:srgbClr val="333333"/>
                </a:solidFill>
                <a:effectLst/>
                <a:latin typeface="HelveticaNeue Regular"/>
              </a:rPr>
              <a:t>pp</a:t>
            </a:r>
            <a:r>
              <a:rPr lang="sk-SK" b="0" i="0" dirty="0">
                <a:solidFill>
                  <a:srgbClr val="333333"/>
                </a:solidFill>
                <a:effectLst/>
                <a:latin typeface="HelveticaNeue Regular"/>
              </a:rPr>
              <a:t>. 19-26, </a:t>
            </a:r>
            <a:r>
              <a:rPr lang="sk-SK" b="0" i="0" dirty="0" err="1">
                <a:solidFill>
                  <a:srgbClr val="333333"/>
                </a:solidFill>
                <a:effectLst/>
                <a:latin typeface="HelveticaNeue Regular"/>
              </a:rPr>
              <a:t>doi</a:t>
            </a:r>
            <a:r>
              <a:rPr lang="sk-SK" b="0" i="0" dirty="0">
                <a:solidFill>
                  <a:srgbClr val="333333"/>
                </a:solidFill>
                <a:effectLst/>
                <a:latin typeface="HelveticaNeue Regular"/>
              </a:rPr>
              <a:t>: 10.1109/ECBS-EERC.2011.13.</a:t>
            </a:r>
            <a:endParaRPr lang="sk-SK" dirty="0"/>
          </a:p>
        </p:txBody>
      </p:sp>
    </p:spTree>
    <p:extLst>
      <p:ext uri="{BB962C8B-B14F-4D97-AF65-F5344CB8AC3E}">
        <p14:creationId xmlns:p14="http://schemas.microsoft.com/office/powerpoint/2010/main" val="17988438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9A882091-5C98-2E6B-C598-7CC68B01DC43}"/>
              </a:ext>
            </a:extLst>
          </p:cNvPr>
          <p:cNvSpPr>
            <a:spLocks noGrp="1"/>
          </p:cNvSpPr>
          <p:nvPr>
            <p:ph type="title"/>
          </p:nvPr>
        </p:nvSpPr>
        <p:spPr>
          <a:xfrm>
            <a:off x="701123" y="382815"/>
            <a:ext cx="9769973" cy="1320800"/>
          </a:xfrm>
        </p:spPr>
        <p:txBody>
          <a:bodyPr>
            <a:noAutofit/>
          </a:bodyPr>
          <a:lstStyle/>
          <a:p>
            <a:r>
              <a:rPr lang="en-US" sz="6600" b="1" dirty="0"/>
              <a:t>Use of aspects</a:t>
            </a:r>
            <a:br>
              <a:rPr lang="en-US" sz="6600" b="1" dirty="0"/>
            </a:br>
            <a:r>
              <a:rPr lang="en-US" sz="6600" b="1" dirty="0"/>
              <a:t>in change </a:t>
            </a:r>
            <a:br>
              <a:rPr lang="en-US" sz="6600" b="1" dirty="0"/>
            </a:br>
            <a:r>
              <a:rPr lang="en-US" sz="6600" b="1" dirty="0"/>
              <a:t>realization?</a:t>
            </a:r>
            <a:endParaRPr lang="sk-SK" sz="6600" b="1" dirty="0"/>
          </a:p>
        </p:txBody>
      </p:sp>
      <p:pic>
        <p:nvPicPr>
          <p:cNvPr id="5" name="Obrázok 4">
            <a:extLst>
              <a:ext uri="{FF2B5EF4-FFF2-40B4-BE49-F238E27FC236}">
                <a16:creationId xmlns:a16="http://schemas.microsoft.com/office/drawing/2014/main" id="{67E11E20-D2C6-808A-0B42-8BBC74F9973B}"/>
              </a:ext>
            </a:extLst>
          </p:cNvPr>
          <p:cNvPicPr>
            <a:picLocks noChangeAspect="1"/>
          </p:cNvPicPr>
          <p:nvPr/>
        </p:nvPicPr>
        <p:blipFill>
          <a:blip r:embed="rId2"/>
          <a:stretch>
            <a:fillRect/>
          </a:stretch>
        </p:blipFill>
        <p:spPr>
          <a:xfrm>
            <a:off x="7033274" y="0"/>
            <a:ext cx="5158726" cy="6858000"/>
          </a:xfrm>
          <a:prstGeom prst="rect">
            <a:avLst/>
          </a:prstGeom>
        </p:spPr>
      </p:pic>
      <p:sp>
        <p:nvSpPr>
          <p:cNvPr id="6" name="BlokTextu 5">
            <a:extLst>
              <a:ext uri="{FF2B5EF4-FFF2-40B4-BE49-F238E27FC236}">
                <a16:creationId xmlns:a16="http://schemas.microsoft.com/office/drawing/2014/main" id="{BEE223A0-C76C-6782-E71E-9527A355ABEF}"/>
              </a:ext>
            </a:extLst>
          </p:cNvPr>
          <p:cNvSpPr txBox="1"/>
          <p:nvPr/>
        </p:nvSpPr>
        <p:spPr>
          <a:xfrm>
            <a:off x="590718" y="6290519"/>
            <a:ext cx="7082388" cy="369332"/>
          </a:xfrm>
          <a:prstGeom prst="rect">
            <a:avLst/>
          </a:prstGeom>
          <a:noFill/>
        </p:spPr>
        <p:txBody>
          <a:bodyPr wrap="none" rtlCol="0">
            <a:spAutoFit/>
          </a:bodyPr>
          <a:lstStyle/>
          <a:p>
            <a:r>
              <a:rPr lang="en-US" dirty="0"/>
              <a:t>According to: http://www2.fiit.stuba.sk/~vranic/aosd/index.html</a:t>
            </a:r>
            <a:endParaRPr lang="sk-SK" dirty="0"/>
          </a:p>
        </p:txBody>
      </p:sp>
    </p:spTree>
    <p:extLst>
      <p:ext uri="{BB962C8B-B14F-4D97-AF65-F5344CB8AC3E}">
        <p14:creationId xmlns:p14="http://schemas.microsoft.com/office/powerpoint/2010/main" val="27904192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4884E2-8EB4-8C3F-FADB-8D2516B65897}"/>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AA5E357A-9DF5-B852-810D-FBFAC8CFDD59}"/>
              </a:ext>
            </a:extLst>
          </p:cNvPr>
          <p:cNvSpPr>
            <a:spLocks noGrp="1"/>
          </p:cNvSpPr>
          <p:nvPr>
            <p:ph idx="1"/>
          </p:nvPr>
        </p:nvSpPr>
        <p:spPr/>
        <p:txBody>
          <a:bodyPr/>
          <a:lstStyle/>
          <a:p>
            <a:endParaRPr lang="sk-SK"/>
          </a:p>
        </p:txBody>
      </p:sp>
      <p:pic>
        <p:nvPicPr>
          <p:cNvPr id="4" name="Obrázok 3">
            <a:extLst>
              <a:ext uri="{FF2B5EF4-FFF2-40B4-BE49-F238E27FC236}">
                <a16:creationId xmlns:a16="http://schemas.microsoft.com/office/drawing/2014/main" id="{453C2C3C-D96F-8851-AA2E-B84567528AEC}"/>
              </a:ext>
            </a:extLst>
          </p:cNvPr>
          <p:cNvPicPr>
            <a:picLocks noChangeAspect="1"/>
          </p:cNvPicPr>
          <p:nvPr/>
        </p:nvPicPr>
        <p:blipFill>
          <a:blip r:embed="rId2"/>
          <a:stretch>
            <a:fillRect/>
          </a:stretch>
        </p:blipFill>
        <p:spPr>
          <a:xfrm>
            <a:off x="942908" y="-198149"/>
            <a:ext cx="10941596" cy="6858000"/>
          </a:xfrm>
          <a:prstGeom prst="rect">
            <a:avLst/>
          </a:prstGeom>
        </p:spPr>
      </p:pic>
      <p:sp>
        <p:nvSpPr>
          <p:cNvPr id="5" name="BlokTextu 4">
            <a:extLst>
              <a:ext uri="{FF2B5EF4-FFF2-40B4-BE49-F238E27FC236}">
                <a16:creationId xmlns:a16="http://schemas.microsoft.com/office/drawing/2014/main" id="{2A6455C0-1525-2BA0-28FF-8C5B01BF3268}"/>
              </a:ext>
            </a:extLst>
          </p:cNvPr>
          <p:cNvSpPr txBox="1"/>
          <p:nvPr/>
        </p:nvSpPr>
        <p:spPr>
          <a:xfrm>
            <a:off x="590718" y="6347163"/>
            <a:ext cx="7082388" cy="369332"/>
          </a:xfrm>
          <a:prstGeom prst="rect">
            <a:avLst/>
          </a:prstGeom>
          <a:noFill/>
        </p:spPr>
        <p:txBody>
          <a:bodyPr wrap="none" rtlCol="0">
            <a:spAutoFit/>
          </a:bodyPr>
          <a:lstStyle/>
          <a:p>
            <a:r>
              <a:rPr lang="en-US" dirty="0"/>
              <a:t>According to: http://www2.fiit.stuba.sk/~vranic/aosd/index.html</a:t>
            </a:r>
            <a:endParaRPr lang="sk-SK" dirty="0"/>
          </a:p>
        </p:txBody>
      </p:sp>
    </p:spTree>
    <p:extLst>
      <p:ext uri="{BB962C8B-B14F-4D97-AF65-F5344CB8AC3E}">
        <p14:creationId xmlns:p14="http://schemas.microsoft.com/office/powerpoint/2010/main" val="10840083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933C9C0-B2FA-BEC5-D0BA-E730F8D8261C}"/>
              </a:ext>
            </a:extLst>
          </p:cNvPr>
          <p:cNvSpPr>
            <a:spLocks noGrp="1"/>
          </p:cNvSpPr>
          <p:nvPr>
            <p:ph idx="1"/>
          </p:nvPr>
        </p:nvSpPr>
        <p:spPr/>
        <p:txBody>
          <a:bodyPr/>
          <a:lstStyle/>
          <a:p>
            <a:endParaRPr lang="sk-SK"/>
          </a:p>
        </p:txBody>
      </p:sp>
      <p:pic>
        <p:nvPicPr>
          <p:cNvPr id="4" name="Obrázok 3">
            <a:extLst>
              <a:ext uri="{FF2B5EF4-FFF2-40B4-BE49-F238E27FC236}">
                <a16:creationId xmlns:a16="http://schemas.microsoft.com/office/drawing/2014/main" id="{C8A8E7C2-C5FC-ECAF-DA0A-DD0C777ECA3A}"/>
              </a:ext>
            </a:extLst>
          </p:cNvPr>
          <p:cNvPicPr>
            <a:picLocks noChangeAspect="1"/>
          </p:cNvPicPr>
          <p:nvPr/>
        </p:nvPicPr>
        <p:blipFill>
          <a:blip r:embed="rId2"/>
          <a:stretch>
            <a:fillRect/>
          </a:stretch>
        </p:blipFill>
        <p:spPr>
          <a:xfrm>
            <a:off x="0" y="1428785"/>
            <a:ext cx="12192000" cy="4612577"/>
          </a:xfrm>
          <a:prstGeom prst="rect">
            <a:avLst/>
          </a:prstGeom>
        </p:spPr>
      </p:pic>
      <p:sp>
        <p:nvSpPr>
          <p:cNvPr id="5" name="BlokTextu 4">
            <a:extLst>
              <a:ext uri="{FF2B5EF4-FFF2-40B4-BE49-F238E27FC236}">
                <a16:creationId xmlns:a16="http://schemas.microsoft.com/office/drawing/2014/main" id="{48F3A1C5-55D3-D461-0A4F-294E55FAB063}"/>
              </a:ext>
            </a:extLst>
          </p:cNvPr>
          <p:cNvSpPr txBox="1"/>
          <p:nvPr/>
        </p:nvSpPr>
        <p:spPr>
          <a:xfrm>
            <a:off x="590718" y="6347163"/>
            <a:ext cx="7082388" cy="369332"/>
          </a:xfrm>
          <a:prstGeom prst="rect">
            <a:avLst/>
          </a:prstGeom>
          <a:noFill/>
        </p:spPr>
        <p:txBody>
          <a:bodyPr wrap="none" rtlCol="0">
            <a:spAutoFit/>
          </a:bodyPr>
          <a:lstStyle/>
          <a:p>
            <a:r>
              <a:rPr lang="en-US" dirty="0"/>
              <a:t>According to: http://www2.fiit.stuba.sk/~vranic/aosd/index.html</a:t>
            </a:r>
            <a:endParaRPr lang="sk-SK" dirty="0"/>
          </a:p>
        </p:txBody>
      </p:sp>
    </p:spTree>
    <p:extLst>
      <p:ext uri="{BB962C8B-B14F-4D97-AF65-F5344CB8AC3E}">
        <p14:creationId xmlns:p14="http://schemas.microsoft.com/office/powerpoint/2010/main" val="38834272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BBDABE96-490D-92F6-E505-5C1ED067F001}"/>
              </a:ext>
            </a:extLst>
          </p:cNvPr>
          <p:cNvSpPr>
            <a:spLocks noGrp="1"/>
          </p:cNvSpPr>
          <p:nvPr>
            <p:ph idx="1"/>
          </p:nvPr>
        </p:nvSpPr>
        <p:spPr/>
        <p:txBody>
          <a:bodyPr/>
          <a:lstStyle/>
          <a:p>
            <a:endParaRPr lang="sk-SK"/>
          </a:p>
        </p:txBody>
      </p:sp>
      <p:pic>
        <p:nvPicPr>
          <p:cNvPr id="4" name="Obrázok 3">
            <a:extLst>
              <a:ext uri="{FF2B5EF4-FFF2-40B4-BE49-F238E27FC236}">
                <a16:creationId xmlns:a16="http://schemas.microsoft.com/office/drawing/2014/main" id="{FCBF2609-7F9E-E31C-A037-6755999A9767}"/>
              </a:ext>
            </a:extLst>
          </p:cNvPr>
          <p:cNvPicPr>
            <a:picLocks noChangeAspect="1"/>
          </p:cNvPicPr>
          <p:nvPr/>
        </p:nvPicPr>
        <p:blipFill>
          <a:blip r:embed="rId2"/>
          <a:stretch>
            <a:fillRect/>
          </a:stretch>
        </p:blipFill>
        <p:spPr>
          <a:xfrm>
            <a:off x="0" y="1859549"/>
            <a:ext cx="12192000" cy="3138902"/>
          </a:xfrm>
          <a:prstGeom prst="rect">
            <a:avLst/>
          </a:prstGeom>
        </p:spPr>
      </p:pic>
      <p:sp>
        <p:nvSpPr>
          <p:cNvPr id="5" name="BlokTextu 4">
            <a:extLst>
              <a:ext uri="{FF2B5EF4-FFF2-40B4-BE49-F238E27FC236}">
                <a16:creationId xmlns:a16="http://schemas.microsoft.com/office/drawing/2014/main" id="{F3A73EA0-B852-D62D-46F9-E085D07631DE}"/>
              </a:ext>
            </a:extLst>
          </p:cNvPr>
          <p:cNvSpPr txBox="1"/>
          <p:nvPr/>
        </p:nvSpPr>
        <p:spPr>
          <a:xfrm>
            <a:off x="590718" y="6347163"/>
            <a:ext cx="7082388" cy="369332"/>
          </a:xfrm>
          <a:prstGeom prst="rect">
            <a:avLst/>
          </a:prstGeom>
          <a:noFill/>
        </p:spPr>
        <p:txBody>
          <a:bodyPr wrap="none" rtlCol="0">
            <a:spAutoFit/>
          </a:bodyPr>
          <a:lstStyle/>
          <a:p>
            <a:r>
              <a:rPr lang="en-US" dirty="0"/>
              <a:t>According to: http://www2.fiit.stuba.sk/~vranic/aosd/index.html</a:t>
            </a:r>
            <a:endParaRPr lang="sk-SK" dirty="0"/>
          </a:p>
        </p:txBody>
      </p:sp>
    </p:spTree>
    <p:extLst>
      <p:ext uri="{BB962C8B-B14F-4D97-AF65-F5344CB8AC3E}">
        <p14:creationId xmlns:p14="http://schemas.microsoft.com/office/powerpoint/2010/main" val="1115125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F98C13-4CC4-8785-6025-D7F5D130CEFA}"/>
              </a:ext>
            </a:extLst>
          </p:cNvPr>
          <p:cNvSpPr>
            <a:spLocks noGrp="1"/>
          </p:cNvSpPr>
          <p:nvPr>
            <p:ph type="title"/>
          </p:nvPr>
        </p:nvSpPr>
        <p:spPr/>
        <p:txBody>
          <a:bodyPr/>
          <a:lstStyle/>
          <a:p>
            <a:endParaRPr lang="sk-SK" dirty="0"/>
          </a:p>
        </p:txBody>
      </p:sp>
      <p:sp>
        <p:nvSpPr>
          <p:cNvPr id="3" name="Zástupný objekt pre obsah 2">
            <a:extLst>
              <a:ext uri="{FF2B5EF4-FFF2-40B4-BE49-F238E27FC236}">
                <a16:creationId xmlns:a16="http://schemas.microsoft.com/office/drawing/2014/main" id="{98332BFD-6303-2D20-650D-20EA7C9ACBA0}"/>
              </a:ext>
            </a:extLst>
          </p:cNvPr>
          <p:cNvSpPr>
            <a:spLocks noGrp="1"/>
          </p:cNvSpPr>
          <p:nvPr>
            <p:ph idx="1"/>
          </p:nvPr>
        </p:nvSpPr>
        <p:spPr/>
        <p:txBody>
          <a:bodyPr/>
          <a:lstStyle/>
          <a:p>
            <a:endParaRPr lang="sk-SK"/>
          </a:p>
        </p:txBody>
      </p:sp>
      <p:pic>
        <p:nvPicPr>
          <p:cNvPr id="5" name="Obrázok 4">
            <a:extLst>
              <a:ext uri="{FF2B5EF4-FFF2-40B4-BE49-F238E27FC236}">
                <a16:creationId xmlns:a16="http://schemas.microsoft.com/office/drawing/2014/main" id="{33F57310-D9EF-4C6B-A0C8-FDDE090B0BAD}"/>
              </a:ext>
            </a:extLst>
          </p:cNvPr>
          <p:cNvPicPr>
            <a:picLocks noChangeAspect="1"/>
          </p:cNvPicPr>
          <p:nvPr/>
        </p:nvPicPr>
        <p:blipFill>
          <a:blip r:embed="rId2"/>
          <a:stretch>
            <a:fillRect/>
          </a:stretch>
        </p:blipFill>
        <p:spPr>
          <a:xfrm>
            <a:off x="3301659" y="2559162"/>
            <a:ext cx="8843291" cy="4182726"/>
          </a:xfrm>
          <a:prstGeom prst="rect">
            <a:avLst/>
          </a:prstGeom>
        </p:spPr>
      </p:pic>
    </p:spTree>
    <p:extLst>
      <p:ext uri="{BB962C8B-B14F-4D97-AF65-F5344CB8AC3E}">
        <p14:creationId xmlns:p14="http://schemas.microsoft.com/office/powerpoint/2010/main" val="118111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2D4559-7789-4F02-BA48-1A358A888272}"/>
              </a:ext>
            </a:extLst>
          </p:cNvPr>
          <p:cNvSpPr>
            <a:spLocks noGrp="1"/>
          </p:cNvSpPr>
          <p:nvPr>
            <p:ph type="title"/>
          </p:nvPr>
        </p:nvSpPr>
        <p:spPr>
          <a:xfrm>
            <a:off x="328888" y="122467"/>
            <a:ext cx="9769973" cy="1320800"/>
          </a:xfrm>
        </p:spPr>
        <p:txBody>
          <a:bodyPr>
            <a:noAutofit/>
          </a:bodyPr>
          <a:lstStyle/>
          <a:p>
            <a:r>
              <a:rPr lang="sk-SK" sz="6000" b="1" dirty="0" err="1"/>
              <a:t>Worker</a:t>
            </a:r>
            <a:r>
              <a:rPr lang="sk-SK" sz="6000" b="1" dirty="0"/>
              <a:t> </a:t>
            </a:r>
            <a:r>
              <a:rPr lang="sk-SK" sz="6000" b="1" dirty="0" err="1"/>
              <a:t>Object</a:t>
            </a:r>
            <a:r>
              <a:rPr lang="sk-SK" sz="6000" b="1" dirty="0"/>
              <a:t> </a:t>
            </a:r>
            <a:r>
              <a:rPr lang="sk-SK" sz="6000" b="1" dirty="0" err="1"/>
              <a:t>Creation</a:t>
            </a:r>
            <a:endParaRPr lang="sk-SK" sz="6000" b="1" dirty="0"/>
          </a:p>
        </p:txBody>
      </p:sp>
      <p:sp>
        <p:nvSpPr>
          <p:cNvPr id="3" name="Zástupný objekt pre obsah 2">
            <a:extLst>
              <a:ext uri="{FF2B5EF4-FFF2-40B4-BE49-F238E27FC236}">
                <a16:creationId xmlns:a16="http://schemas.microsoft.com/office/drawing/2014/main" id="{AF757D96-5E35-A916-472D-0D3AC9DBA18A}"/>
              </a:ext>
            </a:extLst>
          </p:cNvPr>
          <p:cNvSpPr>
            <a:spLocks noGrp="1"/>
          </p:cNvSpPr>
          <p:nvPr>
            <p:ph idx="1"/>
          </p:nvPr>
        </p:nvSpPr>
        <p:spPr>
          <a:xfrm>
            <a:off x="541152" y="1212598"/>
            <a:ext cx="11396472" cy="3880773"/>
          </a:xfrm>
        </p:spPr>
        <p:txBody>
          <a:bodyPr>
            <a:normAutofit fontScale="25000" lnSpcReduction="20000"/>
          </a:bodyPr>
          <a:lstStyle/>
          <a:p>
            <a:pPr marL="0" indent="0">
              <a:buNone/>
            </a:pPr>
            <a:r>
              <a:rPr lang="en-US" sz="17600" b="1" dirty="0">
                <a:solidFill>
                  <a:srgbClr val="FF0000"/>
                </a:solidFill>
              </a:rPr>
              <a:t>v</a:t>
            </a:r>
            <a:r>
              <a:rPr lang="sk-SK" sz="17600" b="1" dirty="0" err="1">
                <a:solidFill>
                  <a:srgbClr val="FF0000"/>
                </a:solidFill>
              </a:rPr>
              <a:t>oid</a:t>
            </a:r>
            <a:r>
              <a:rPr lang="sk-SK" sz="17600" b="1" dirty="0">
                <a:solidFill>
                  <a:srgbClr val="FF0000"/>
                </a:solidFill>
              </a:rPr>
              <a:t> </a:t>
            </a:r>
            <a:r>
              <a:rPr lang="sk-SK" sz="17600" b="1" dirty="0" err="1">
                <a:solidFill>
                  <a:srgbClr val="FF0000"/>
                </a:solidFill>
              </a:rPr>
              <a:t>around</a:t>
            </a:r>
            <a:r>
              <a:rPr lang="en-US" sz="17600" b="1" dirty="0">
                <a:solidFill>
                  <a:srgbClr val="FF0000"/>
                </a:solidFill>
              </a:rPr>
              <a:t>(): </a:t>
            </a:r>
            <a:r>
              <a:rPr lang="en-US" sz="17600" dirty="0"/>
              <a:t>&lt;pointcut&gt; {</a:t>
            </a:r>
          </a:p>
          <a:p>
            <a:pPr marL="0" indent="0">
              <a:buNone/>
            </a:pPr>
            <a:r>
              <a:rPr lang="en-US" sz="17600" dirty="0"/>
              <a:t>	</a:t>
            </a:r>
            <a:r>
              <a:rPr lang="en-US" sz="17600" b="1" dirty="0">
                <a:solidFill>
                  <a:srgbClr val="00B050"/>
                </a:solidFill>
              </a:rPr>
              <a:t>Runnable worker = new Runnable() </a:t>
            </a:r>
            <a:r>
              <a:rPr lang="en-US" sz="17600" dirty="0">
                <a:solidFill>
                  <a:srgbClr val="00B050"/>
                </a:solidFill>
              </a:rPr>
              <a:t>{</a:t>
            </a:r>
          </a:p>
          <a:p>
            <a:pPr marL="0" indent="0">
              <a:buNone/>
            </a:pPr>
            <a:r>
              <a:rPr lang="en-US" sz="17600" dirty="0"/>
              <a:t>		public void run() {</a:t>
            </a:r>
          </a:p>
          <a:p>
            <a:pPr marL="0" indent="0">
              <a:buNone/>
            </a:pPr>
            <a:r>
              <a:rPr lang="en-US" sz="17600" dirty="0"/>
              <a:t>			 // calling inner function body</a:t>
            </a:r>
          </a:p>
          <a:p>
            <a:pPr marL="0" indent="0">
              <a:buNone/>
            </a:pPr>
            <a:r>
              <a:rPr lang="en-US" sz="17600" dirty="0"/>
              <a:t>			 </a:t>
            </a:r>
            <a:r>
              <a:rPr lang="en-US" sz="17600" b="1" dirty="0"/>
              <a:t>proceed(); </a:t>
            </a:r>
            <a:endParaRPr lang="en-US" sz="17600" dirty="0"/>
          </a:p>
          <a:p>
            <a:pPr marL="0" indent="0">
              <a:buNone/>
            </a:pPr>
            <a:r>
              <a:rPr lang="en-US" sz="17600" dirty="0"/>
              <a:t>		}</a:t>
            </a:r>
          </a:p>
          <a:p>
            <a:pPr marL="0" indent="0">
              <a:buNone/>
            </a:pPr>
            <a:r>
              <a:rPr lang="en-US" sz="17600" dirty="0"/>
              <a:t>	</a:t>
            </a:r>
            <a:r>
              <a:rPr lang="en-US" sz="17600" b="1" dirty="0">
                <a:solidFill>
                  <a:srgbClr val="00B050"/>
                </a:solidFill>
              </a:rPr>
              <a:t>};</a:t>
            </a:r>
          </a:p>
          <a:p>
            <a:pPr marL="0" indent="0">
              <a:buNone/>
            </a:pPr>
            <a:r>
              <a:rPr lang="en-US" sz="17600" dirty="0"/>
              <a:t>	</a:t>
            </a:r>
            <a:r>
              <a:rPr lang="en-US" sz="17600" dirty="0" err="1"/>
              <a:t>invoke.Queue.add</a:t>
            </a:r>
            <a:r>
              <a:rPr lang="en-US" sz="17600" dirty="0"/>
              <a:t>(worker);</a:t>
            </a:r>
          </a:p>
          <a:p>
            <a:pPr marL="0" indent="0">
              <a:buNone/>
            </a:pPr>
            <a:r>
              <a:rPr lang="en-US" sz="17600" dirty="0"/>
              <a:t>}</a:t>
            </a:r>
          </a:p>
          <a:p>
            <a:pPr marL="0" indent="0">
              <a:buNone/>
            </a:pPr>
            <a:endParaRPr lang="en-US" dirty="0"/>
          </a:p>
          <a:p>
            <a:pPr marL="0" indent="0">
              <a:buNone/>
            </a:pPr>
            <a:endParaRPr lang="sk-SK" dirty="0"/>
          </a:p>
        </p:txBody>
      </p:sp>
    </p:spTree>
    <p:extLst>
      <p:ext uri="{BB962C8B-B14F-4D97-AF65-F5344CB8AC3E}">
        <p14:creationId xmlns:p14="http://schemas.microsoft.com/office/powerpoint/2010/main" val="3098083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2D4559-7789-4F02-BA48-1A358A888272}"/>
              </a:ext>
            </a:extLst>
          </p:cNvPr>
          <p:cNvSpPr>
            <a:spLocks noGrp="1"/>
          </p:cNvSpPr>
          <p:nvPr>
            <p:ph type="title"/>
          </p:nvPr>
        </p:nvSpPr>
        <p:spPr>
          <a:xfrm>
            <a:off x="328888" y="122467"/>
            <a:ext cx="9769973" cy="1320800"/>
          </a:xfrm>
        </p:spPr>
        <p:txBody>
          <a:bodyPr>
            <a:noAutofit/>
          </a:bodyPr>
          <a:lstStyle/>
          <a:p>
            <a:r>
              <a:rPr lang="sk-SK" sz="6000" b="1" dirty="0"/>
              <a:t>W</a:t>
            </a:r>
            <a:r>
              <a:rPr lang="en-US" sz="6000" b="1" dirty="0" err="1"/>
              <a:t>hy</a:t>
            </a:r>
            <a:r>
              <a:rPr lang="en-US" sz="6000" b="1" dirty="0"/>
              <a:t> autochthonous?</a:t>
            </a:r>
            <a:endParaRPr lang="sk-SK" sz="6000" b="1" dirty="0"/>
          </a:p>
        </p:txBody>
      </p:sp>
      <p:sp>
        <p:nvSpPr>
          <p:cNvPr id="3" name="Zástupný objekt pre obsah 2">
            <a:extLst>
              <a:ext uri="{FF2B5EF4-FFF2-40B4-BE49-F238E27FC236}">
                <a16:creationId xmlns:a16="http://schemas.microsoft.com/office/drawing/2014/main" id="{AF757D96-5E35-A916-472D-0D3AC9DBA18A}"/>
              </a:ext>
            </a:extLst>
          </p:cNvPr>
          <p:cNvSpPr>
            <a:spLocks noGrp="1"/>
          </p:cNvSpPr>
          <p:nvPr>
            <p:ph idx="1"/>
          </p:nvPr>
        </p:nvSpPr>
        <p:spPr>
          <a:xfrm>
            <a:off x="571837" y="1341474"/>
            <a:ext cx="11396472" cy="3880773"/>
          </a:xfrm>
        </p:spPr>
        <p:txBody>
          <a:bodyPr>
            <a:normAutofit fontScale="25000" lnSpcReduction="20000"/>
          </a:bodyPr>
          <a:lstStyle/>
          <a:p>
            <a:pPr marL="0" indent="0">
              <a:buNone/>
            </a:pPr>
            <a:r>
              <a:rPr lang="en-US" sz="17600" b="1" dirty="0">
                <a:solidFill>
                  <a:schemeClr val="tx1"/>
                </a:solidFill>
              </a:rPr>
              <a:t>v</a:t>
            </a:r>
            <a:r>
              <a:rPr lang="sk-SK" sz="17600" b="1" dirty="0" err="1">
                <a:solidFill>
                  <a:schemeClr val="tx1"/>
                </a:solidFill>
              </a:rPr>
              <a:t>oid</a:t>
            </a:r>
            <a:r>
              <a:rPr lang="sk-SK" sz="17600" b="1" dirty="0">
                <a:solidFill>
                  <a:schemeClr val="tx1"/>
                </a:solidFill>
              </a:rPr>
              <a:t> </a:t>
            </a:r>
            <a:r>
              <a:rPr lang="sk-SK" sz="17600" b="1" dirty="0" err="1">
                <a:solidFill>
                  <a:schemeClr val="tx1"/>
                </a:solidFill>
              </a:rPr>
              <a:t>around</a:t>
            </a:r>
            <a:r>
              <a:rPr lang="en-US" sz="17600" b="1" dirty="0">
                <a:solidFill>
                  <a:schemeClr val="tx1"/>
                </a:solidFill>
              </a:rPr>
              <a:t>(): </a:t>
            </a:r>
            <a:r>
              <a:rPr lang="en-US" sz="17600" dirty="0">
                <a:solidFill>
                  <a:schemeClr val="tx1"/>
                </a:solidFill>
              </a:rPr>
              <a:t>&lt;pointcut&gt; {</a:t>
            </a:r>
          </a:p>
          <a:p>
            <a:pPr marL="0" indent="0">
              <a:buNone/>
            </a:pPr>
            <a:r>
              <a:rPr lang="en-US" sz="17600" dirty="0">
                <a:solidFill>
                  <a:schemeClr val="tx1"/>
                </a:solidFill>
              </a:rPr>
              <a:t>	</a:t>
            </a:r>
            <a:r>
              <a:rPr lang="en-US" sz="17600" b="1" dirty="0">
                <a:solidFill>
                  <a:schemeClr val="tx1"/>
                </a:solidFill>
              </a:rPr>
              <a:t>Runnable worker = new Runnable() </a:t>
            </a:r>
            <a:r>
              <a:rPr lang="en-US" sz="17600" dirty="0">
                <a:solidFill>
                  <a:schemeClr val="tx1"/>
                </a:solidFill>
              </a:rPr>
              <a:t>{</a:t>
            </a:r>
          </a:p>
          <a:p>
            <a:pPr marL="0" indent="0">
              <a:buNone/>
            </a:pPr>
            <a:r>
              <a:rPr lang="en-US" sz="17600" dirty="0">
                <a:solidFill>
                  <a:schemeClr val="tx1"/>
                </a:solidFill>
              </a:rPr>
              <a:t>		public void run() {</a:t>
            </a:r>
          </a:p>
          <a:p>
            <a:pPr marL="0" indent="0">
              <a:buNone/>
            </a:pPr>
            <a:r>
              <a:rPr lang="en-US" sz="17600" dirty="0">
                <a:solidFill>
                  <a:schemeClr val="tx1"/>
                </a:solidFill>
              </a:rPr>
              <a:t>			 // calling inner function body</a:t>
            </a:r>
          </a:p>
          <a:p>
            <a:pPr marL="0" indent="0">
              <a:buNone/>
            </a:pPr>
            <a:r>
              <a:rPr lang="en-US" sz="17600" dirty="0">
                <a:solidFill>
                  <a:schemeClr val="tx1"/>
                </a:solidFill>
              </a:rPr>
              <a:t>			 </a:t>
            </a:r>
            <a:r>
              <a:rPr lang="en-US" sz="17600" b="1" dirty="0">
                <a:solidFill>
                  <a:srgbClr val="FF0000"/>
                </a:solidFill>
              </a:rPr>
              <a:t>proceed(); </a:t>
            </a:r>
            <a:endParaRPr lang="en-US" sz="17600" dirty="0">
              <a:solidFill>
                <a:srgbClr val="FF0000"/>
              </a:solidFill>
            </a:endParaRPr>
          </a:p>
          <a:p>
            <a:pPr marL="0" indent="0">
              <a:buNone/>
            </a:pPr>
            <a:r>
              <a:rPr lang="en-US" sz="17600" dirty="0">
                <a:solidFill>
                  <a:schemeClr val="tx1"/>
                </a:solidFill>
              </a:rPr>
              <a:t>		}</a:t>
            </a:r>
          </a:p>
          <a:p>
            <a:pPr marL="0" indent="0">
              <a:buNone/>
            </a:pPr>
            <a:r>
              <a:rPr lang="en-US" sz="17600" dirty="0">
                <a:solidFill>
                  <a:schemeClr val="tx1"/>
                </a:solidFill>
              </a:rPr>
              <a:t>	</a:t>
            </a:r>
            <a:r>
              <a:rPr lang="en-US" sz="17600" b="1" dirty="0">
                <a:solidFill>
                  <a:schemeClr val="tx1"/>
                </a:solidFill>
              </a:rPr>
              <a:t>};</a:t>
            </a:r>
          </a:p>
          <a:p>
            <a:pPr marL="0" indent="0">
              <a:buNone/>
            </a:pPr>
            <a:r>
              <a:rPr lang="en-US" sz="17600" dirty="0">
                <a:solidFill>
                  <a:schemeClr val="tx1"/>
                </a:solidFill>
              </a:rPr>
              <a:t>	</a:t>
            </a:r>
            <a:r>
              <a:rPr lang="en-US" sz="17600" dirty="0" err="1">
                <a:solidFill>
                  <a:schemeClr val="tx1"/>
                </a:solidFill>
              </a:rPr>
              <a:t>invoke.Queue.add</a:t>
            </a:r>
            <a:r>
              <a:rPr lang="en-US" sz="17600" dirty="0">
                <a:solidFill>
                  <a:schemeClr val="tx1"/>
                </a:solidFill>
              </a:rPr>
              <a:t>(worker);</a:t>
            </a:r>
          </a:p>
          <a:p>
            <a:pPr marL="0" indent="0">
              <a:buNone/>
            </a:pPr>
            <a:r>
              <a:rPr lang="en-US" sz="17600" dirty="0"/>
              <a:t>}</a:t>
            </a:r>
          </a:p>
          <a:p>
            <a:pPr marL="0" indent="0">
              <a:buNone/>
            </a:pPr>
            <a:endParaRPr lang="en-US" dirty="0"/>
          </a:p>
          <a:p>
            <a:pPr marL="0" indent="0">
              <a:buNone/>
            </a:pPr>
            <a:endParaRPr lang="sk-SK" dirty="0"/>
          </a:p>
        </p:txBody>
      </p:sp>
      <p:sp>
        <p:nvSpPr>
          <p:cNvPr id="4" name="Šípka: nadol 3">
            <a:extLst>
              <a:ext uri="{FF2B5EF4-FFF2-40B4-BE49-F238E27FC236}">
                <a16:creationId xmlns:a16="http://schemas.microsoft.com/office/drawing/2014/main" id="{0D3A2D20-D1E4-7A6C-82FA-FB094AC968EF}"/>
              </a:ext>
            </a:extLst>
          </p:cNvPr>
          <p:cNvSpPr/>
          <p:nvPr/>
        </p:nvSpPr>
        <p:spPr>
          <a:xfrm rot="6933396">
            <a:off x="4939946" y="4280151"/>
            <a:ext cx="1194707" cy="10531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BlokTextu 4">
            <a:extLst>
              <a:ext uri="{FF2B5EF4-FFF2-40B4-BE49-F238E27FC236}">
                <a16:creationId xmlns:a16="http://schemas.microsoft.com/office/drawing/2014/main" id="{299E69F7-80A9-6389-EECE-61A03F51F5CB}"/>
              </a:ext>
            </a:extLst>
          </p:cNvPr>
          <p:cNvSpPr txBox="1"/>
          <p:nvPr/>
        </p:nvSpPr>
        <p:spPr>
          <a:xfrm>
            <a:off x="6160689" y="4490864"/>
            <a:ext cx="5917004" cy="1200329"/>
          </a:xfrm>
          <a:prstGeom prst="rect">
            <a:avLst/>
          </a:prstGeom>
          <a:noFill/>
        </p:spPr>
        <p:txBody>
          <a:bodyPr wrap="none" rtlCol="0">
            <a:spAutoFit/>
          </a:bodyPr>
          <a:lstStyle/>
          <a:p>
            <a:r>
              <a:rPr lang="en-US" sz="2400" b="1" dirty="0">
                <a:solidFill>
                  <a:srgbClr val="0070C0"/>
                </a:solidFill>
              </a:rPr>
              <a:t>Original method is called inside worker </a:t>
            </a:r>
          </a:p>
          <a:p>
            <a:r>
              <a:rPr lang="en-US" sz="2400" b="1" dirty="0">
                <a:solidFill>
                  <a:srgbClr val="0070C0"/>
                </a:solidFill>
              </a:rPr>
              <a:t>after/before specific joint point </a:t>
            </a:r>
          </a:p>
          <a:p>
            <a:r>
              <a:rPr lang="en-US" sz="2400" b="1" dirty="0">
                <a:solidFill>
                  <a:srgbClr val="0070C0"/>
                </a:solidFill>
              </a:rPr>
              <a:t>is reached – NO TANGLED CODE!!! </a:t>
            </a:r>
            <a:endParaRPr lang="sk-SK" sz="2400" b="1" dirty="0">
              <a:solidFill>
                <a:srgbClr val="0070C0"/>
              </a:solidFill>
            </a:endParaRPr>
          </a:p>
        </p:txBody>
      </p:sp>
    </p:spTree>
    <p:extLst>
      <p:ext uri="{BB962C8B-B14F-4D97-AF65-F5344CB8AC3E}">
        <p14:creationId xmlns:p14="http://schemas.microsoft.com/office/powerpoint/2010/main" val="3444970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3891ED3D-61DE-3325-604E-C0928EF13039}"/>
              </a:ext>
            </a:extLst>
          </p:cNvPr>
          <p:cNvSpPr>
            <a:spLocks noGrp="1"/>
          </p:cNvSpPr>
          <p:nvPr>
            <p:ph idx="1"/>
          </p:nvPr>
        </p:nvSpPr>
        <p:spPr/>
        <p:txBody>
          <a:bodyPr/>
          <a:lstStyle/>
          <a:p>
            <a:endParaRPr lang="sk-SK" dirty="0"/>
          </a:p>
        </p:txBody>
      </p:sp>
      <p:pic>
        <p:nvPicPr>
          <p:cNvPr id="5" name="Obrázok 4">
            <a:extLst>
              <a:ext uri="{FF2B5EF4-FFF2-40B4-BE49-F238E27FC236}">
                <a16:creationId xmlns:a16="http://schemas.microsoft.com/office/drawing/2014/main" id="{6CD9223A-E400-098D-6DAB-8ABE28211391}"/>
              </a:ext>
            </a:extLst>
          </p:cNvPr>
          <p:cNvPicPr>
            <a:picLocks noChangeAspect="1"/>
          </p:cNvPicPr>
          <p:nvPr/>
        </p:nvPicPr>
        <p:blipFill>
          <a:blip r:embed="rId2"/>
          <a:stretch>
            <a:fillRect/>
          </a:stretch>
        </p:blipFill>
        <p:spPr>
          <a:xfrm>
            <a:off x="0" y="1457517"/>
            <a:ext cx="12192000" cy="5400483"/>
          </a:xfrm>
          <a:prstGeom prst="rect">
            <a:avLst/>
          </a:prstGeom>
        </p:spPr>
      </p:pic>
      <p:sp>
        <p:nvSpPr>
          <p:cNvPr id="6" name="Nadpis 1">
            <a:extLst>
              <a:ext uri="{FF2B5EF4-FFF2-40B4-BE49-F238E27FC236}">
                <a16:creationId xmlns:a16="http://schemas.microsoft.com/office/drawing/2014/main" id="{0C5F8723-8986-A5E6-C7F0-A521294A3094}"/>
              </a:ext>
            </a:extLst>
          </p:cNvPr>
          <p:cNvSpPr>
            <a:spLocks noGrp="1"/>
          </p:cNvSpPr>
          <p:nvPr>
            <p:ph type="title"/>
          </p:nvPr>
        </p:nvSpPr>
        <p:spPr>
          <a:xfrm>
            <a:off x="261382" y="269753"/>
            <a:ext cx="9769973" cy="1320800"/>
          </a:xfrm>
        </p:spPr>
        <p:txBody>
          <a:bodyPr>
            <a:noAutofit/>
          </a:bodyPr>
          <a:lstStyle/>
          <a:p>
            <a:r>
              <a:rPr lang="sk-SK" sz="6000" b="1" dirty="0" err="1"/>
              <a:t>Worker</a:t>
            </a:r>
            <a:r>
              <a:rPr lang="sk-SK" sz="6000" b="1" dirty="0"/>
              <a:t> </a:t>
            </a:r>
            <a:r>
              <a:rPr lang="sk-SK" sz="6000" b="1" dirty="0" err="1"/>
              <a:t>Object</a:t>
            </a:r>
            <a:r>
              <a:rPr lang="sk-SK" sz="6000" b="1" dirty="0"/>
              <a:t> </a:t>
            </a:r>
            <a:r>
              <a:rPr lang="sk-SK" sz="6000" b="1" dirty="0" err="1"/>
              <a:t>Creation</a:t>
            </a:r>
            <a:endParaRPr lang="sk-SK" sz="6000" b="1" dirty="0"/>
          </a:p>
        </p:txBody>
      </p:sp>
      <p:sp>
        <p:nvSpPr>
          <p:cNvPr id="7" name="BlokTextu 6">
            <a:extLst>
              <a:ext uri="{FF2B5EF4-FFF2-40B4-BE49-F238E27FC236}">
                <a16:creationId xmlns:a16="http://schemas.microsoft.com/office/drawing/2014/main" id="{A6ED9B4B-6CA5-788C-1B7E-1A856A43BED6}"/>
              </a:ext>
            </a:extLst>
          </p:cNvPr>
          <p:cNvSpPr txBox="1"/>
          <p:nvPr/>
        </p:nvSpPr>
        <p:spPr>
          <a:xfrm>
            <a:off x="3062320" y="6265015"/>
            <a:ext cx="8015336" cy="369332"/>
          </a:xfrm>
          <a:prstGeom prst="rect">
            <a:avLst/>
          </a:prstGeom>
          <a:noFill/>
        </p:spPr>
        <p:txBody>
          <a:bodyPr wrap="none" rtlCol="0">
            <a:spAutoFit/>
          </a:bodyPr>
          <a:lstStyle/>
          <a:p>
            <a:r>
              <a:rPr lang="sk-SK" dirty="0" err="1"/>
              <a:t>Source</a:t>
            </a:r>
            <a:r>
              <a:rPr lang="sk-SK" dirty="0"/>
              <a:t>: http://www2.fiit.stuba.sk/~vranic/aosd/poznamky/aspekty-aj.pdf</a:t>
            </a:r>
          </a:p>
        </p:txBody>
      </p:sp>
    </p:spTree>
    <p:extLst>
      <p:ext uri="{BB962C8B-B14F-4D97-AF65-F5344CB8AC3E}">
        <p14:creationId xmlns:p14="http://schemas.microsoft.com/office/powerpoint/2010/main" val="2821045626"/>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2778</TotalTime>
  <Words>4727</Words>
  <Application>Microsoft Office PowerPoint</Application>
  <PresentationFormat>Širokouhlá</PresentationFormat>
  <Paragraphs>559</Paragraphs>
  <Slides>66</Slides>
  <Notes>1</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66</vt:i4>
      </vt:variant>
    </vt:vector>
  </HeadingPairs>
  <TitlesOfParts>
    <vt:vector size="75" baseType="lpstr">
      <vt:lpstr>Arial</vt:lpstr>
      <vt:lpstr>Calibri</vt:lpstr>
      <vt:lpstr>Domine</vt:lpstr>
      <vt:lpstr>Google Sans</vt:lpstr>
      <vt:lpstr>HelveticaNeue Regular</vt:lpstr>
      <vt:lpstr>Lucida Grande</vt:lpstr>
      <vt:lpstr>Trebuchet MS</vt:lpstr>
      <vt:lpstr>Wingdings 3</vt:lpstr>
      <vt:lpstr>Fazeta</vt:lpstr>
      <vt:lpstr>Aspect-Oriented Design Patterns</vt:lpstr>
      <vt:lpstr>Autochthonous – Intrinsic Aspect-Oriented Patterns</vt:lpstr>
      <vt:lpstr>Task: Run methods in different order according to their first argument after/before certain method is executed</vt:lpstr>
      <vt:lpstr>Code that has to be left intact</vt:lpstr>
      <vt:lpstr>Worker Creation and Its Application</vt:lpstr>
      <vt:lpstr>Worker Object Creation</vt:lpstr>
      <vt:lpstr>Worker Object Creation</vt:lpstr>
      <vt:lpstr>Why autochthonous?</vt:lpstr>
      <vt:lpstr>Worker Object Creation</vt:lpstr>
      <vt:lpstr>Worker  Object  Creation</vt:lpstr>
      <vt:lpstr>Wormhole</vt:lpstr>
      <vt:lpstr>Task: Solve or Propagate Tasks To Other Employees But Not Propagate Tasks From Authority With ID = 13</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Cuckoo’s Egg</vt:lpstr>
      <vt:lpstr>Prezentácia programu PowerPoint</vt:lpstr>
      <vt:lpstr>Cuckoo’s Egg</vt:lpstr>
      <vt:lpstr>Prezentácia programu PowerPoint</vt:lpstr>
      <vt:lpstr>Coplien’s form of Cuckoo’s Egg</vt:lpstr>
      <vt:lpstr>Prezentácia programu PowerPoint</vt:lpstr>
      <vt:lpstr>Prezentácia programu PowerPoint</vt:lpstr>
      <vt:lpstr>Prezentácia programu PowerPoint</vt:lpstr>
      <vt:lpstr>Prezentácia programu PowerPoint</vt:lpstr>
      <vt:lpstr>Implementation using AspectJ</vt:lpstr>
      <vt:lpstr>Separating concerns with intertype declaration in AspectJ</vt:lpstr>
      <vt:lpstr>Prezentácia programu PowerPoint</vt:lpstr>
      <vt:lpstr>Another Observer Implementation                Using Abstract                  Aspect</vt:lpstr>
      <vt:lpstr>Prezentácia programu PowerPoint</vt:lpstr>
      <vt:lpstr>Prezentácia programu PowerPoint</vt:lpstr>
      <vt:lpstr>Prezentácia programu PowerPoint</vt:lpstr>
      <vt:lpstr>Intertype declaration</vt:lpstr>
      <vt:lpstr>Aspect-Oriented Refactoring of    Singleton Design Pattern</vt:lpstr>
      <vt:lpstr>Prezentácia programu PowerPoint</vt:lpstr>
      <vt:lpstr>Aspect-Oriented Refactoring of                   State Design Pattern</vt:lpstr>
      <vt:lpstr>Aspect-Oriented Refactoring of                   State Design Pattern</vt:lpstr>
      <vt:lpstr>Prezentácia programu PowerPoint</vt:lpstr>
      <vt:lpstr>Prezentácia programu PowerPoint</vt:lpstr>
      <vt:lpstr>Prezentácia programu PowerPoint</vt:lpstr>
      <vt:lpstr>Prezentácia programu PowerPoint</vt:lpstr>
      <vt:lpstr>Replacing OOP Patterns With AOP Intrinsic Ones</vt:lpstr>
      <vt:lpstr>Prezentácia programu PowerPoint</vt:lpstr>
      <vt:lpstr>Prezentácia programu PowerPoint</vt:lpstr>
      <vt:lpstr>Aspect-Oriented Recreation of Design Patterns - Benefits </vt:lpstr>
      <vt:lpstr>Roles and Their Crosscutting in Patterns</vt:lpstr>
      <vt:lpstr>Composite  pattern</vt:lpstr>
      <vt:lpstr>Prezentácia programu PowerPoint</vt:lpstr>
      <vt:lpstr>Prezentácia programu PowerPoint</vt:lpstr>
      <vt:lpstr>Prezentácia programu PowerPoint</vt:lpstr>
      <vt:lpstr>Aspect-Oriented Recreation of Design Patterns - Benefits </vt:lpstr>
      <vt:lpstr>Policy Pattern</vt:lpstr>
      <vt:lpstr>Exception Introduction Pattern</vt:lpstr>
      <vt:lpstr>Border Control Pattern</vt:lpstr>
      <vt:lpstr>Pattern Compositions</vt:lpstr>
      <vt:lpstr>References</vt:lpstr>
      <vt:lpstr>Use of aspects in change  realization?</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Jakub Perdek</dc:creator>
  <cp:lastModifiedBy>Jakub Perdek</cp:lastModifiedBy>
  <cp:revision>26</cp:revision>
  <dcterms:created xsi:type="dcterms:W3CDTF">2024-08-24T11:09:30Z</dcterms:created>
  <dcterms:modified xsi:type="dcterms:W3CDTF">2024-10-14T22:55:11Z</dcterms:modified>
</cp:coreProperties>
</file>